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38.xml.rels" ContentType="application/vnd.openxmlformats-package.relationships+xml"/>
  <Override PartName="/ppt/notesSlides/_rels/notesSlide37.xml.rels" ContentType="application/vnd.openxmlformats-package.relationships+xml"/>
  <Override PartName="/ppt/notesSlides/_rels/notesSlide13.xml.rels" ContentType="application/vnd.openxmlformats-package.relationships+xml"/>
  <Override PartName="/ppt/notesSlides/_rels/notesSlide12.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36.xml.rels" ContentType="application/vnd.openxmlformats-package.relationships+xml"/>
  <Override PartName="/ppt/notesSlides/_rels/notesSlide7.xml.rels" ContentType="application/vnd.openxmlformats-package.relationships+xml"/>
  <Override PartName="/ppt/notesSlides/_rels/notesSlide29.xml.rels" ContentType="application/vnd.openxmlformats-package.relationships+xml"/>
  <Override PartName="/ppt/notesSlides/_rels/notesSlide35.xml.rels" ContentType="application/vnd.openxmlformats-package.relationships+xml"/>
  <Override PartName="/ppt/notesSlides/_rels/notesSlide15.xml.rels" ContentType="application/vnd.openxmlformats-package.relationships+xml"/>
  <Override PartName="/ppt/notesSlides/_rels/notesSlide3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18.xml.rels" ContentType="application/vnd.openxmlformats-package.relationships+xml"/>
  <Override PartName="/ppt/notesSlides/_rels/notesSlide24.xml.rels" ContentType="application/vnd.openxmlformats-package.relationships+xml"/>
  <Override PartName="/ppt/notesSlides/_rels/notesSlide16.xml.rels" ContentType="application/vnd.openxmlformats-package.relationships+xml"/>
  <Override PartName="/ppt/notesSlides/_rels/notesSlide22.xml.rels" ContentType="application/vnd.openxmlformats-package.relationships+xml"/>
  <Override PartName="/ppt/notesSlides/_rels/notesSlide3.xml.rels" ContentType="application/vnd.openxmlformats-package.relationships+xml"/>
  <Override PartName="/ppt/notesSlides/_rels/notesSlide30.xml.rels" ContentType="application/vnd.openxmlformats-package.relationships+xml"/>
  <Override PartName="/ppt/notesSlides/_rels/notesSlide14.xml.rels" ContentType="application/vnd.openxmlformats-package.relationships+xml"/>
  <Override PartName="/ppt/notesSlides/_rels/notesSlide1.xml.rels" ContentType="application/vnd.openxmlformats-package.relationships+xml"/>
  <Override PartName="/ppt/notesSlides/_rels/notesSlide17.xml.rels" ContentType="application/vnd.openxmlformats-package.relationships+xml"/>
  <Override PartName="/ppt/notesSlides/_rels/notesSlide23.xml.rels" ContentType="application/vnd.openxmlformats-package.relationships+xml"/>
  <Override PartName="/ppt/notesSlides/_rels/notesSlide4.xml.rels" ContentType="application/vnd.openxmlformats-package.relationships+xml"/>
  <Override PartName="/ppt/notesSlides/_rels/notesSlide31.xml.rels" ContentType="application/vnd.openxmlformats-package.relationships+xml"/>
  <Override PartName="/ppt/notesSlides/_rels/notesSlide5.xml.rels" ContentType="application/vnd.openxmlformats-package.relationships+xml"/>
  <Override PartName="/ppt/notesSlides/_rels/notesSlide27.xml.rels" ContentType="application/vnd.openxmlformats-package.relationships+xml"/>
  <Override PartName="/ppt/notesSlides/_rels/notesSlide32.xml.rels" ContentType="application/vnd.openxmlformats-package.relationships+xml"/>
  <Override PartName="/ppt/notesSlides/_rels/notesSlide2.xml.rels" ContentType="application/vnd.openxmlformats-package.relationships+xml"/>
  <Override PartName="/ppt/notesSlides/_rels/notesSlide33.xml.rels" ContentType="application/vnd.openxmlformats-package.relationships+xml"/>
  <Override PartName="/ppt/notesSlides/_rels/notesSlide6.xml.rels" ContentType="application/vnd.openxmlformats-package.relationships+xml"/>
  <Override PartName="/ppt/notesSlides/_rels/notesSlide28.xml.rels" ContentType="application/vnd.openxmlformats-package.relationships+xml"/>
  <Override PartName="/ppt/notesSlides/_rels/notesSlide34.xml.rels" ContentType="application/vnd.openxmlformats-package.relationships+xml"/>
  <Override PartName="/ppt/notesSlides/_rels/notesSlide19.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notesSlide37.xml" ContentType="application/vnd.openxmlformats-officedocument.presentationml.notesSlide+xml"/>
  <Override PartName="/ppt/notesSlides/notesSlide12.xml" ContentType="application/vnd.openxmlformats-officedocument.presentationml.notesSlide+xml"/>
  <Override PartName="/ppt/notesSlides/notesSlide39.xml" ContentType="application/vnd.openxmlformats-officedocument.presentationml.notesSlide+xml"/>
  <Override PartName="/ppt/notesSlides/notesSlide14.xml" ContentType="application/vnd.openxmlformats-officedocument.presentationml.notesSlide+xml"/>
  <Override PartName="/ppt/notesSlides/notesSlide38.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10.xml" ContentType="application/vnd.openxmlformats-officedocument.presentationml.notesSlide+xml"/>
  <Override PartName="/ppt/notesSlides/notesSlide35.xml" ContentType="application/vnd.openxmlformats-officedocument.presentationml.notesSlide+xml"/>
  <Override PartName="/ppt/notesSlides/notesSlide11.xml" ContentType="application/vnd.openxmlformats-officedocument.presentationml.notesSlide+xml"/>
  <Override PartName="/ppt/notesSlides/notesSlide36.xml" ContentType="application/vnd.openxmlformats-officedocument.presentationml.notesSlide+xml"/>
  <Override PartName="/ppt/notesSlides/notesSlide28.xml" ContentType="application/vnd.openxmlformats-officedocument.presentationml.notesSlide+xml"/>
  <Override PartName="/ppt/notesSlides/notesSlide9.xml" ContentType="application/vnd.openxmlformats-officedocument.presentationml.notesSlide+xml"/>
  <Override PartName="/ppt/notesSlides/notesSlide27.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23.xml" ContentType="application/vnd.openxmlformats-officedocument.presentationml.notesSlide+xml"/>
  <Override PartName="/ppt/notesSlides/notesSlide4.xml" ContentType="application/vnd.openxmlformats-officedocument.presentationml.notesSlide+xml"/>
  <Override PartName="/ppt/notesSlides/notesSlide24.xml" ContentType="application/vnd.openxmlformats-officedocument.presentationml.notesSlide+xml"/>
  <Override PartName="/ppt/notesSlides/notesSlide5.xml" ContentType="application/vnd.openxmlformats-officedocument.presentationml.notes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media/image28.jpeg" ContentType="image/jpeg"/>
  <Override PartName="/ppt/media/image25.jpeg" ContentType="image/jpeg"/>
  <Override PartName="/ppt/media/image24.jpeg" ContentType="image/jpeg"/>
  <Override PartName="/ppt/media/image4.wmf" ContentType="image/x-wmf"/>
  <Override PartName="/ppt/media/image7.tif" ContentType="image/tiff"/>
  <Override PartName="/ppt/media/image6.tif" ContentType="image/tiff"/>
  <Override PartName="/ppt/media/image3.wmf" ContentType="image/x-wmf"/>
  <Override PartName="/ppt/media/image1.wmf" ContentType="image/x-wmf"/>
  <Override PartName="/ppt/media/image5.tif" ContentType="image/tiff"/>
  <Override PartName="/ppt/media/image2.wmf" ContentType="image/x-wmf"/>
  <Override PartName="/ppt/media/image8.tif" ContentType="image/tiff"/>
  <Override PartName="/ppt/media/image9.tif" ContentType="image/tiff"/>
  <Override PartName="/ppt/media/image13.jpeg" ContentType="image/jpeg"/>
  <Override PartName="/ppt/media/image11.jpeg" ContentType="image/jpeg"/>
  <Override PartName="/ppt/media/image30.wmf" ContentType="image/x-wmf"/>
  <Override PartName="/ppt/media/image29.tif" ContentType="image/tiff"/>
  <Override PartName="/ppt/media/image27.tif" ContentType="image/tiff"/>
  <Override PartName="/ppt/media/image26.wmf" ContentType="image/x-wmf"/>
  <Override PartName="/ppt/media/image23.tif" ContentType="image/tiff"/>
  <Override PartName="/ppt/media/image22.wmf" ContentType="image/x-wmf"/>
  <Override PartName="/ppt/media/image21.tif" ContentType="image/tiff"/>
  <Override PartName="/ppt/media/image20.tif" ContentType="image/tiff"/>
  <Override PartName="/ppt/media/image19.wmf" ContentType="image/x-wmf"/>
  <Override PartName="/ppt/media/image18.tif" ContentType="image/tiff"/>
  <Override PartName="/ppt/media/image17.tif" ContentType="image/tiff"/>
  <Override PartName="/ppt/media/image10.wmf" ContentType="image/x-wmf"/>
  <Override PartName="/ppt/media/image15.tif" ContentType="image/tiff"/>
  <Override PartName="/ppt/media/image12.tif" ContentType="image/tiff"/>
  <Override PartName="/ppt/media/image14.tif" ContentType="image/tiff"/>
  <Override PartName="/ppt/media/image16.tif" ContentType="image/tiff"/>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s/slide38.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3.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31.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32.xml.rels" ContentType="application/vnd.openxmlformats-package.relationships+xml"/>
  <Override PartName="/ppt/slides/_rels/slide28.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31.xml.rels" ContentType="application/vnd.openxmlformats-package.relationships+xml"/>
  <Override PartName="/ppt/slideLayouts/_rels/slideLayout25.xml.rels" ContentType="application/vnd.openxmlformats-package.relationships+xml"/>
  <Override PartName="/ppt/slideLayouts/_rels/slideLayout30.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21.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18.xml.rels" ContentType="application/vnd.openxmlformats-package.relationships+xml"/>
  <Override PartName="/ppt/slideLayouts/_rels/slideLayout4.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3.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15.xml.rels" ContentType="application/vnd.openxmlformats-package.relationships+xml"/>
  <Override PartName="/ppt/slideLayouts/_rels/slideLayout8.xml.rels" ContentType="application/vnd.openxmlformats-package.relationships+xml"/>
  <Override PartName="/ppt/slideLayouts/_rels/slideLayout2.xml.rels" ContentType="application/vnd.openxmlformats-package.relationships+xml"/>
  <Override PartName="/ppt/slideLayouts/_rels/slideLayout1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PlaceHolder 1"/>
          <p:cNvSpPr>
            <a:spLocks noGrp="1"/>
          </p:cNvSpPr>
          <p:nvPr>
            <p:ph type="sldImg"/>
          </p:nvPr>
        </p:nvSpPr>
        <p:spPr>
          <a:xfrm>
            <a:off x="216000" y="812520"/>
            <a:ext cx="7127280" cy="4008960"/>
          </a:xfrm>
          <a:prstGeom prst="rect">
            <a:avLst/>
          </a:prstGeom>
        </p:spPr>
        <p:txBody>
          <a:bodyPr lIns="0" rIns="0" tIns="0" bIns="0" anchor="ctr"/>
          <a:p>
            <a:r>
              <a:rPr b="0" lang="en-US" sz="1800" spc="-1" strike="noStrike">
                <a:solidFill>
                  <a:srgbClr val="000000"/>
                </a:solidFill>
                <a:latin typeface="Arial"/>
              </a:rPr>
              <a:t>Cliquez pour déplacer la diapo</a:t>
            </a:r>
            <a:endParaRPr b="0" lang="en-US" sz="1800" spc="-1" strike="noStrike">
              <a:solidFill>
                <a:srgbClr val="000000"/>
              </a:solidFill>
              <a:latin typeface="Arial"/>
            </a:endParaRPr>
          </a:p>
        </p:txBody>
      </p:sp>
      <p:sp>
        <p:nvSpPr>
          <p:cNvPr id="117" name="PlaceHolder 2"/>
          <p:cNvSpPr>
            <a:spLocks noGrp="1"/>
          </p:cNvSpPr>
          <p:nvPr>
            <p:ph type="body"/>
          </p:nvPr>
        </p:nvSpPr>
        <p:spPr>
          <a:xfrm>
            <a:off x="756000" y="5078520"/>
            <a:ext cx="6047640" cy="4811040"/>
          </a:xfrm>
          <a:prstGeom prst="rect">
            <a:avLst/>
          </a:prstGeom>
        </p:spPr>
        <p:txBody>
          <a:bodyPr lIns="0" rIns="0" tIns="0" bIns="0"/>
          <a:p>
            <a:r>
              <a:rPr b="0" lang="fr-CH" sz="2000" spc="-1" strike="noStrike">
                <a:latin typeface="Arial"/>
              </a:rPr>
              <a:t>Cliquez pour modifier le format des notes</a:t>
            </a:r>
            <a:endParaRPr b="0" lang="fr-CH" sz="2000" spc="-1" strike="noStrike">
              <a:latin typeface="Arial"/>
            </a:endParaRPr>
          </a:p>
        </p:txBody>
      </p:sp>
      <p:sp>
        <p:nvSpPr>
          <p:cNvPr id="118" name="PlaceHolder 3"/>
          <p:cNvSpPr>
            <a:spLocks noGrp="1"/>
          </p:cNvSpPr>
          <p:nvPr>
            <p:ph type="hdr"/>
          </p:nvPr>
        </p:nvSpPr>
        <p:spPr>
          <a:xfrm>
            <a:off x="0" y="0"/>
            <a:ext cx="3280680" cy="534240"/>
          </a:xfrm>
          <a:prstGeom prst="rect">
            <a:avLst/>
          </a:prstGeom>
        </p:spPr>
        <p:txBody>
          <a:bodyPr lIns="0" rIns="0" tIns="0" bIns="0"/>
          <a:p>
            <a:r>
              <a:rPr b="0" lang="fr-CH" sz="1400" spc="-1" strike="noStrike">
                <a:latin typeface="Times New Roman"/>
              </a:rPr>
              <a:t>&lt;en-tête&gt;</a:t>
            </a:r>
            <a:endParaRPr b="0" lang="fr-CH" sz="1400" spc="-1" strike="noStrike">
              <a:latin typeface="Times New Roman"/>
            </a:endParaRPr>
          </a:p>
        </p:txBody>
      </p:sp>
      <p:sp>
        <p:nvSpPr>
          <p:cNvPr id="119" name="PlaceHolder 4"/>
          <p:cNvSpPr>
            <a:spLocks noGrp="1"/>
          </p:cNvSpPr>
          <p:nvPr>
            <p:ph type="dt"/>
          </p:nvPr>
        </p:nvSpPr>
        <p:spPr>
          <a:xfrm>
            <a:off x="4278960" y="0"/>
            <a:ext cx="3280680" cy="534240"/>
          </a:xfrm>
          <a:prstGeom prst="rect">
            <a:avLst/>
          </a:prstGeom>
        </p:spPr>
        <p:txBody>
          <a:bodyPr lIns="0" rIns="0" tIns="0" bIns="0"/>
          <a:p>
            <a:pPr algn="r"/>
            <a:r>
              <a:rPr b="0" lang="fr-CH" sz="1400" spc="-1" strike="noStrike">
                <a:latin typeface="Times New Roman"/>
              </a:rPr>
              <a:t>&lt;date/heure&gt;</a:t>
            </a:r>
            <a:endParaRPr b="0" lang="fr-CH" sz="1400" spc="-1" strike="noStrike">
              <a:latin typeface="Times New Roman"/>
            </a:endParaRPr>
          </a:p>
        </p:txBody>
      </p:sp>
      <p:sp>
        <p:nvSpPr>
          <p:cNvPr id="120" name="PlaceHolder 5"/>
          <p:cNvSpPr>
            <a:spLocks noGrp="1"/>
          </p:cNvSpPr>
          <p:nvPr>
            <p:ph type="ftr"/>
          </p:nvPr>
        </p:nvSpPr>
        <p:spPr>
          <a:xfrm>
            <a:off x="0" y="10157400"/>
            <a:ext cx="3280680" cy="534240"/>
          </a:xfrm>
          <a:prstGeom prst="rect">
            <a:avLst/>
          </a:prstGeom>
        </p:spPr>
        <p:txBody>
          <a:bodyPr lIns="0" rIns="0" tIns="0" bIns="0" anchor="b"/>
          <a:p>
            <a:r>
              <a:rPr b="0" lang="fr-CH" sz="1400" spc="-1" strike="noStrike">
                <a:latin typeface="Times New Roman"/>
              </a:rPr>
              <a:t>&lt;pied de page&gt;</a:t>
            </a:r>
            <a:endParaRPr b="0" lang="fr-CH" sz="1400" spc="-1" strike="noStrike">
              <a:latin typeface="Times New Roman"/>
            </a:endParaRPr>
          </a:p>
        </p:txBody>
      </p:sp>
      <p:sp>
        <p:nvSpPr>
          <p:cNvPr id="121" name="PlaceHolder 6"/>
          <p:cNvSpPr>
            <a:spLocks noGrp="1"/>
          </p:cNvSpPr>
          <p:nvPr>
            <p:ph type="sldNum"/>
          </p:nvPr>
        </p:nvSpPr>
        <p:spPr>
          <a:xfrm>
            <a:off x="4278960" y="10157400"/>
            <a:ext cx="3280680" cy="534240"/>
          </a:xfrm>
          <a:prstGeom prst="rect">
            <a:avLst/>
          </a:prstGeom>
        </p:spPr>
        <p:txBody>
          <a:bodyPr lIns="0" rIns="0" tIns="0" bIns="0" anchor="b"/>
          <a:p>
            <a:pPr algn="r"/>
            <a:fld id="{4C842F75-C18A-4AAD-8FFB-E74EF522B31F}" type="slidenum">
              <a:rPr b="0" lang="fr-CH" sz="1400" spc="-1" strike="noStrike">
                <a:latin typeface="Times New Roman"/>
              </a:rPr>
              <a:t>&lt;numéro&gt;</a:t>
            </a:fld>
            <a:endParaRPr b="0" lang="fr-CH"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PlaceHolder 1"/>
          <p:cNvSpPr>
            <a:spLocks noGrp="1"/>
          </p:cNvSpPr>
          <p:nvPr>
            <p:ph type="sldImg"/>
          </p:nvPr>
        </p:nvSpPr>
        <p:spPr>
          <a:xfrm>
            <a:off x="685800" y="1143000"/>
            <a:ext cx="5486040" cy="3085920"/>
          </a:xfrm>
          <a:prstGeom prst="rect">
            <a:avLst/>
          </a:prstGeom>
        </p:spPr>
      </p:sp>
      <p:sp>
        <p:nvSpPr>
          <p:cNvPr id="287"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288"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PlaceHolder 1"/>
          <p:cNvSpPr>
            <a:spLocks noGrp="1"/>
          </p:cNvSpPr>
          <p:nvPr>
            <p:ph type="sldImg"/>
          </p:nvPr>
        </p:nvSpPr>
        <p:spPr>
          <a:xfrm>
            <a:off x="685800" y="1143000"/>
            <a:ext cx="5486040" cy="3085920"/>
          </a:xfrm>
          <a:prstGeom prst="rect">
            <a:avLst/>
          </a:prstGeom>
        </p:spPr>
      </p:sp>
      <p:sp>
        <p:nvSpPr>
          <p:cNvPr id="314"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15"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
          <p:cNvSpPr>
            <a:spLocks noGrp="1"/>
          </p:cNvSpPr>
          <p:nvPr>
            <p:ph type="sldImg"/>
          </p:nvPr>
        </p:nvSpPr>
        <p:spPr>
          <a:xfrm>
            <a:off x="685800" y="1143000"/>
            <a:ext cx="5486040" cy="3085920"/>
          </a:xfrm>
          <a:prstGeom prst="rect">
            <a:avLst/>
          </a:prstGeom>
        </p:spPr>
      </p:sp>
      <p:sp>
        <p:nvSpPr>
          <p:cNvPr id="317"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18"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PlaceHolder 1"/>
          <p:cNvSpPr>
            <a:spLocks noGrp="1"/>
          </p:cNvSpPr>
          <p:nvPr>
            <p:ph type="sldImg"/>
          </p:nvPr>
        </p:nvSpPr>
        <p:spPr>
          <a:xfrm>
            <a:off x="685800" y="1143000"/>
            <a:ext cx="5486040" cy="3085920"/>
          </a:xfrm>
          <a:prstGeom prst="rect">
            <a:avLst/>
          </a:prstGeom>
        </p:spPr>
      </p:sp>
      <p:sp>
        <p:nvSpPr>
          <p:cNvPr id="320"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21"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PlaceHolder 1"/>
          <p:cNvSpPr>
            <a:spLocks noGrp="1"/>
          </p:cNvSpPr>
          <p:nvPr>
            <p:ph type="sldImg"/>
          </p:nvPr>
        </p:nvSpPr>
        <p:spPr>
          <a:xfrm>
            <a:off x="685800" y="1143000"/>
            <a:ext cx="5486040" cy="3085920"/>
          </a:xfrm>
          <a:prstGeom prst="rect">
            <a:avLst/>
          </a:prstGeom>
        </p:spPr>
      </p:sp>
      <p:sp>
        <p:nvSpPr>
          <p:cNvPr id="323"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24"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PlaceHolder 1"/>
          <p:cNvSpPr>
            <a:spLocks noGrp="1"/>
          </p:cNvSpPr>
          <p:nvPr>
            <p:ph type="sldImg"/>
          </p:nvPr>
        </p:nvSpPr>
        <p:spPr>
          <a:xfrm>
            <a:off x="685800" y="1143000"/>
            <a:ext cx="5486040" cy="3085920"/>
          </a:xfrm>
          <a:prstGeom prst="rect">
            <a:avLst/>
          </a:prstGeom>
        </p:spPr>
      </p:sp>
      <p:sp>
        <p:nvSpPr>
          <p:cNvPr id="326"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27"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PlaceHolder 1"/>
          <p:cNvSpPr>
            <a:spLocks noGrp="1"/>
          </p:cNvSpPr>
          <p:nvPr>
            <p:ph type="sldImg"/>
          </p:nvPr>
        </p:nvSpPr>
        <p:spPr>
          <a:xfrm>
            <a:off x="685800" y="1143000"/>
            <a:ext cx="5486040" cy="3085920"/>
          </a:xfrm>
          <a:prstGeom prst="rect">
            <a:avLst/>
          </a:prstGeom>
        </p:spPr>
      </p:sp>
      <p:sp>
        <p:nvSpPr>
          <p:cNvPr id="329"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30"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1" name="PlaceHolder 1"/>
          <p:cNvSpPr>
            <a:spLocks noGrp="1"/>
          </p:cNvSpPr>
          <p:nvPr>
            <p:ph type="sldImg"/>
          </p:nvPr>
        </p:nvSpPr>
        <p:spPr>
          <a:xfrm>
            <a:off x="685800" y="1143000"/>
            <a:ext cx="5486040" cy="3085920"/>
          </a:xfrm>
          <a:prstGeom prst="rect">
            <a:avLst/>
          </a:prstGeom>
        </p:spPr>
      </p:sp>
      <p:sp>
        <p:nvSpPr>
          <p:cNvPr id="332"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33"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PlaceHolder 1"/>
          <p:cNvSpPr>
            <a:spLocks noGrp="1"/>
          </p:cNvSpPr>
          <p:nvPr>
            <p:ph type="sldImg"/>
          </p:nvPr>
        </p:nvSpPr>
        <p:spPr>
          <a:xfrm>
            <a:off x="685800" y="1143000"/>
            <a:ext cx="5486040" cy="3085920"/>
          </a:xfrm>
          <a:prstGeom prst="rect">
            <a:avLst/>
          </a:prstGeom>
        </p:spPr>
      </p:sp>
      <p:sp>
        <p:nvSpPr>
          <p:cNvPr id="335"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36"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PlaceHolder 1"/>
          <p:cNvSpPr>
            <a:spLocks noGrp="1"/>
          </p:cNvSpPr>
          <p:nvPr>
            <p:ph type="sldImg"/>
          </p:nvPr>
        </p:nvSpPr>
        <p:spPr>
          <a:xfrm>
            <a:off x="685800" y="1143000"/>
            <a:ext cx="5486040" cy="3085920"/>
          </a:xfrm>
          <a:prstGeom prst="rect">
            <a:avLst/>
          </a:prstGeom>
        </p:spPr>
      </p:sp>
      <p:sp>
        <p:nvSpPr>
          <p:cNvPr id="338"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39"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PlaceHolder 1"/>
          <p:cNvSpPr>
            <a:spLocks noGrp="1"/>
          </p:cNvSpPr>
          <p:nvPr>
            <p:ph type="sldImg"/>
          </p:nvPr>
        </p:nvSpPr>
        <p:spPr>
          <a:xfrm>
            <a:off x="685800" y="1143000"/>
            <a:ext cx="5486040" cy="3085920"/>
          </a:xfrm>
          <a:prstGeom prst="rect">
            <a:avLst/>
          </a:prstGeom>
        </p:spPr>
      </p:sp>
      <p:sp>
        <p:nvSpPr>
          <p:cNvPr id="341"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42"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sldImg"/>
          </p:nvPr>
        </p:nvSpPr>
        <p:spPr>
          <a:xfrm>
            <a:off x="685800" y="1143000"/>
            <a:ext cx="5486040" cy="3085920"/>
          </a:xfrm>
          <a:prstGeom prst="rect">
            <a:avLst/>
          </a:prstGeom>
        </p:spPr>
      </p:sp>
      <p:sp>
        <p:nvSpPr>
          <p:cNvPr id="290"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291"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PlaceHolder 1"/>
          <p:cNvSpPr>
            <a:spLocks noGrp="1"/>
          </p:cNvSpPr>
          <p:nvPr>
            <p:ph type="sldImg"/>
          </p:nvPr>
        </p:nvSpPr>
        <p:spPr>
          <a:xfrm>
            <a:off x="685800" y="1143000"/>
            <a:ext cx="5486040" cy="3085920"/>
          </a:xfrm>
          <a:prstGeom prst="rect">
            <a:avLst/>
          </a:prstGeom>
        </p:spPr>
      </p:sp>
      <p:sp>
        <p:nvSpPr>
          <p:cNvPr id="344"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45"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PlaceHolder 1"/>
          <p:cNvSpPr>
            <a:spLocks noGrp="1"/>
          </p:cNvSpPr>
          <p:nvPr>
            <p:ph type="sldImg"/>
          </p:nvPr>
        </p:nvSpPr>
        <p:spPr>
          <a:xfrm>
            <a:off x="685800" y="1143000"/>
            <a:ext cx="5486040" cy="3085920"/>
          </a:xfrm>
          <a:prstGeom prst="rect">
            <a:avLst/>
          </a:prstGeom>
        </p:spPr>
      </p:sp>
      <p:sp>
        <p:nvSpPr>
          <p:cNvPr id="347"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48"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PlaceHolder 1"/>
          <p:cNvSpPr>
            <a:spLocks noGrp="1"/>
          </p:cNvSpPr>
          <p:nvPr>
            <p:ph type="sldImg"/>
          </p:nvPr>
        </p:nvSpPr>
        <p:spPr>
          <a:xfrm>
            <a:off x="685800" y="1143000"/>
            <a:ext cx="5486040" cy="3085920"/>
          </a:xfrm>
          <a:prstGeom prst="rect">
            <a:avLst/>
          </a:prstGeom>
        </p:spPr>
      </p:sp>
      <p:sp>
        <p:nvSpPr>
          <p:cNvPr id="350"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51"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PlaceHolder 1"/>
          <p:cNvSpPr>
            <a:spLocks noGrp="1"/>
          </p:cNvSpPr>
          <p:nvPr>
            <p:ph type="sldImg"/>
          </p:nvPr>
        </p:nvSpPr>
        <p:spPr>
          <a:xfrm>
            <a:off x="685800" y="1143000"/>
            <a:ext cx="5486040" cy="3085920"/>
          </a:xfrm>
          <a:prstGeom prst="rect">
            <a:avLst/>
          </a:prstGeom>
        </p:spPr>
      </p:sp>
      <p:sp>
        <p:nvSpPr>
          <p:cNvPr id="353"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54"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PlaceHolder 1"/>
          <p:cNvSpPr>
            <a:spLocks noGrp="1"/>
          </p:cNvSpPr>
          <p:nvPr>
            <p:ph type="sldImg"/>
          </p:nvPr>
        </p:nvSpPr>
        <p:spPr>
          <a:xfrm>
            <a:off x="685800" y="1143000"/>
            <a:ext cx="5486040" cy="3085920"/>
          </a:xfrm>
          <a:prstGeom prst="rect">
            <a:avLst/>
          </a:prstGeom>
        </p:spPr>
      </p:sp>
      <p:sp>
        <p:nvSpPr>
          <p:cNvPr id="356"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57"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PlaceHolder 1"/>
          <p:cNvSpPr>
            <a:spLocks noGrp="1"/>
          </p:cNvSpPr>
          <p:nvPr>
            <p:ph type="sldImg"/>
          </p:nvPr>
        </p:nvSpPr>
        <p:spPr>
          <a:xfrm>
            <a:off x="685800" y="1143000"/>
            <a:ext cx="5486040" cy="3085920"/>
          </a:xfrm>
          <a:prstGeom prst="rect">
            <a:avLst/>
          </a:prstGeom>
        </p:spPr>
      </p:sp>
      <p:sp>
        <p:nvSpPr>
          <p:cNvPr id="359"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60"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PlaceHolder 1"/>
          <p:cNvSpPr>
            <a:spLocks noGrp="1"/>
          </p:cNvSpPr>
          <p:nvPr>
            <p:ph type="sldImg"/>
          </p:nvPr>
        </p:nvSpPr>
        <p:spPr>
          <a:xfrm>
            <a:off x="685800" y="1143000"/>
            <a:ext cx="5486040" cy="3085920"/>
          </a:xfrm>
          <a:prstGeom prst="rect">
            <a:avLst/>
          </a:prstGeom>
        </p:spPr>
      </p:sp>
      <p:sp>
        <p:nvSpPr>
          <p:cNvPr id="362"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63"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PlaceHolder 1"/>
          <p:cNvSpPr>
            <a:spLocks noGrp="1"/>
          </p:cNvSpPr>
          <p:nvPr>
            <p:ph type="sldImg"/>
          </p:nvPr>
        </p:nvSpPr>
        <p:spPr>
          <a:xfrm>
            <a:off x="685800" y="1143000"/>
            <a:ext cx="5486040" cy="3085920"/>
          </a:xfrm>
          <a:prstGeom prst="rect">
            <a:avLst/>
          </a:prstGeom>
        </p:spPr>
      </p:sp>
      <p:sp>
        <p:nvSpPr>
          <p:cNvPr id="365"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66"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PlaceHolder 1"/>
          <p:cNvSpPr>
            <a:spLocks noGrp="1"/>
          </p:cNvSpPr>
          <p:nvPr>
            <p:ph type="sldImg"/>
          </p:nvPr>
        </p:nvSpPr>
        <p:spPr>
          <a:xfrm>
            <a:off x="685800" y="1143000"/>
            <a:ext cx="5486040" cy="3085920"/>
          </a:xfrm>
          <a:prstGeom prst="rect">
            <a:avLst/>
          </a:prstGeom>
        </p:spPr>
      </p:sp>
      <p:sp>
        <p:nvSpPr>
          <p:cNvPr id="368"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69"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PlaceHolder 1"/>
          <p:cNvSpPr>
            <a:spLocks noGrp="1"/>
          </p:cNvSpPr>
          <p:nvPr>
            <p:ph type="sldImg"/>
          </p:nvPr>
        </p:nvSpPr>
        <p:spPr>
          <a:xfrm>
            <a:off x="685800" y="1143000"/>
            <a:ext cx="5486040" cy="3085920"/>
          </a:xfrm>
          <a:prstGeom prst="rect">
            <a:avLst/>
          </a:prstGeom>
        </p:spPr>
      </p:sp>
      <p:sp>
        <p:nvSpPr>
          <p:cNvPr id="371"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72"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PlaceHolder 1"/>
          <p:cNvSpPr>
            <a:spLocks noGrp="1"/>
          </p:cNvSpPr>
          <p:nvPr>
            <p:ph type="sldImg"/>
          </p:nvPr>
        </p:nvSpPr>
        <p:spPr>
          <a:xfrm>
            <a:off x="685800" y="1143000"/>
            <a:ext cx="5486040" cy="3085920"/>
          </a:xfrm>
          <a:prstGeom prst="rect">
            <a:avLst/>
          </a:prstGeom>
        </p:spPr>
      </p:sp>
      <p:sp>
        <p:nvSpPr>
          <p:cNvPr id="293"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294"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PlaceHolder 1"/>
          <p:cNvSpPr>
            <a:spLocks noGrp="1"/>
          </p:cNvSpPr>
          <p:nvPr>
            <p:ph type="sldImg"/>
          </p:nvPr>
        </p:nvSpPr>
        <p:spPr>
          <a:xfrm>
            <a:off x="685800" y="1143000"/>
            <a:ext cx="5486040" cy="3085920"/>
          </a:xfrm>
          <a:prstGeom prst="rect">
            <a:avLst/>
          </a:prstGeom>
        </p:spPr>
      </p:sp>
      <p:sp>
        <p:nvSpPr>
          <p:cNvPr id="374"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75"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PlaceHolder 1"/>
          <p:cNvSpPr>
            <a:spLocks noGrp="1"/>
          </p:cNvSpPr>
          <p:nvPr>
            <p:ph type="sldImg"/>
          </p:nvPr>
        </p:nvSpPr>
        <p:spPr>
          <a:xfrm>
            <a:off x="685800" y="1143000"/>
            <a:ext cx="5486040" cy="3085920"/>
          </a:xfrm>
          <a:prstGeom prst="rect">
            <a:avLst/>
          </a:prstGeom>
        </p:spPr>
      </p:sp>
      <p:sp>
        <p:nvSpPr>
          <p:cNvPr id="377" name="PlaceHolder 2"/>
          <p:cNvSpPr>
            <a:spLocks noGrp="1"/>
          </p:cNvSpPr>
          <p:nvPr>
            <p:ph type="body"/>
          </p:nvPr>
        </p:nvSpPr>
        <p:spPr>
          <a:xfrm>
            <a:off x="685800" y="4400640"/>
            <a:ext cx="5485680" cy="3599640"/>
          </a:xfrm>
          <a:prstGeom prst="rect">
            <a:avLst/>
          </a:prstGeom>
        </p:spPr>
        <p:txBody>
          <a:bodyPr lIns="0" rIns="0" tIns="0" bIns="0"/>
          <a:p>
            <a:pPr marL="216000" indent="-215640">
              <a:lnSpc>
                <a:spcPct val="100000"/>
              </a:lnSpc>
            </a:pPr>
            <a:r>
              <a:rPr b="0" lang="fr-CH" sz="2000" spc="-1" strike="noStrike">
                <a:latin typeface="Arial"/>
              </a:rPr>
              <a:t>2016</a:t>
            </a:r>
            <a:endParaRPr b="0" lang="fr-CH" sz="2000" spc="-1" strike="noStrike">
              <a:latin typeface="Arial"/>
            </a:endParaRPr>
          </a:p>
        </p:txBody>
      </p:sp>
      <p:sp>
        <p:nvSpPr>
          <p:cNvPr id="378"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PlaceHolder 1"/>
          <p:cNvSpPr>
            <a:spLocks noGrp="1"/>
          </p:cNvSpPr>
          <p:nvPr>
            <p:ph type="sldImg"/>
          </p:nvPr>
        </p:nvSpPr>
        <p:spPr>
          <a:xfrm>
            <a:off x="685800" y="1143000"/>
            <a:ext cx="5486040" cy="3085920"/>
          </a:xfrm>
          <a:prstGeom prst="rect">
            <a:avLst/>
          </a:prstGeom>
        </p:spPr>
      </p:sp>
      <p:sp>
        <p:nvSpPr>
          <p:cNvPr id="380"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81"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PlaceHolder 1"/>
          <p:cNvSpPr>
            <a:spLocks noGrp="1"/>
          </p:cNvSpPr>
          <p:nvPr>
            <p:ph type="sldImg"/>
          </p:nvPr>
        </p:nvSpPr>
        <p:spPr>
          <a:xfrm>
            <a:off x="685800" y="1143000"/>
            <a:ext cx="5486040" cy="3085920"/>
          </a:xfrm>
          <a:prstGeom prst="rect">
            <a:avLst/>
          </a:prstGeom>
        </p:spPr>
      </p:sp>
      <p:sp>
        <p:nvSpPr>
          <p:cNvPr id="383"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84"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1"/>
          <p:cNvSpPr>
            <a:spLocks noGrp="1"/>
          </p:cNvSpPr>
          <p:nvPr>
            <p:ph type="sldImg"/>
          </p:nvPr>
        </p:nvSpPr>
        <p:spPr>
          <a:xfrm>
            <a:off x="685800" y="1143000"/>
            <a:ext cx="5486040" cy="3085920"/>
          </a:xfrm>
          <a:prstGeom prst="rect">
            <a:avLst/>
          </a:prstGeom>
        </p:spPr>
      </p:sp>
      <p:sp>
        <p:nvSpPr>
          <p:cNvPr id="386" name="PlaceHolder 2"/>
          <p:cNvSpPr>
            <a:spLocks noGrp="1"/>
          </p:cNvSpPr>
          <p:nvPr>
            <p:ph type="body"/>
          </p:nvPr>
        </p:nvSpPr>
        <p:spPr>
          <a:xfrm>
            <a:off x="685800" y="4400640"/>
            <a:ext cx="5485680" cy="3599640"/>
          </a:xfrm>
          <a:prstGeom prst="rect">
            <a:avLst/>
          </a:prstGeom>
        </p:spPr>
        <p:txBody>
          <a:bodyPr lIns="0" rIns="0" tIns="0" bIns="0"/>
          <a:p>
            <a:pPr marL="216000" indent="-215640">
              <a:lnSpc>
                <a:spcPct val="100000"/>
              </a:lnSpc>
            </a:pPr>
            <a:r>
              <a:rPr b="0" lang="fr-CH" sz="2000" spc="-1" strike="noStrike">
                <a:latin typeface="Arial"/>
              </a:rPr>
              <a:t>IMPORTANCE DU SENTIMENT DE SECURITE </a:t>
            </a:r>
            <a:r>
              <a:rPr b="0" lang="fr-CH" sz="2000" spc="-1" strike="noStrike">
                <a:latin typeface="Wingdings"/>
              </a:rPr>
              <a:t></a:t>
            </a:r>
            <a:r>
              <a:rPr b="0" lang="fr-CH" sz="2000" spc="-1" strike="noStrike">
                <a:latin typeface="Arial"/>
              </a:rPr>
              <a:t> MOTIVATION A FRANCHIR LE PAS </a:t>
            </a:r>
            <a:r>
              <a:rPr b="0" lang="fr-CH" sz="2000" spc="-1" strike="noStrike">
                <a:latin typeface="Wingdings"/>
              </a:rPr>
              <a:t></a:t>
            </a:r>
            <a:r>
              <a:rPr b="0" lang="fr-CH" sz="2000" spc="-1" strike="noStrike">
                <a:latin typeface="Arial"/>
              </a:rPr>
              <a:t>PARENTS-ENFANTS</a:t>
            </a:r>
            <a:endParaRPr b="0" lang="fr-CH" sz="2000" spc="-1" strike="noStrike">
              <a:latin typeface="Arial"/>
            </a:endParaRPr>
          </a:p>
          <a:p>
            <a:pPr marL="216000" indent="-215640">
              <a:lnSpc>
                <a:spcPct val="100000"/>
              </a:lnSpc>
            </a:pPr>
            <a:endParaRPr b="0" lang="fr-CH" sz="2000" spc="-1" strike="noStrike">
              <a:latin typeface="Arial"/>
            </a:endParaRPr>
          </a:p>
        </p:txBody>
      </p:sp>
      <p:sp>
        <p:nvSpPr>
          <p:cNvPr id="387"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PlaceHolder 1"/>
          <p:cNvSpPr>
            <a:spLocks noGrp="1"/>
          </p:cNvSpPr>
          <p:nvPr>
            <p:ph type="sldImg"/>
          </p:nvPr>
        </p:nvSpPr>
        <p:spPr>
          <a:xfrm>
            <a:off x="685800" y="1143000"/>
            <a:ext cx="5486040" cy="3085920"/>
          </a:xfrm>
          <a:prstGeom prst="rect">
            <a:avLst/>
          </a:prstGeom>
        </p:spPr>
      </p:sp>
      <p:sp>
        <p:nvSpPr>
          <p:cNvPr id="389"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90"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PlaceHolder 1"/>
          <p:cNvSpPr>
            <a:spLocks noGrp="1"/>
          </p:cNvSpPr>
          <p:nvPr>
            <p:ph type="sldImg"/>
          </p:nvPr>
        </p:nvSpPr>
        <p:spPr>
          <a:xfrm>
            <a:off x="685800" y="1143000"/>
            <a:ext cx="5486040" cy="3085920"/>
          </a:xfrm>
          <a:prstGeom prst="rect">
            <a:avLst/>
          </a:prstGeom>
        </p:spPr>
      </p:sp>
      <p:sp>
        <p:nvSpPr>
          <p:cNvPr id="392" name="PlaceHolder 2"/>
          <p:cNvSpPr>
            <a:spLocks noGrp="1"/>
          </p:cNvSpPr>
          <p:nvPr>
            <p:ph type="body"/>
          </p:nvPr>
        </p:nvSpPr>
        <p:spPr>
          <a:xfrm>
            <a:off x="685800" y="4400640"/>
            <a:ext cx="5485680" cy="3599640"/>
          </a:xfrm>
          <a:prstGeom prst="rect">
            <a:avLst/>
          </a:prstGeom>
        </p:spPr>
        <p:txBody>
          <a:bodyPr lIns="0" rIns="0" tIns="0" bIns="0"/>
          <a:p>
            <a:pPr marL="216000" indent="-215640">
              <a:lnSpc>
                <a:spcPct val="100000"/>
              </a:lnSpc>
            </a:pPr>
            <a:r>
              <a:rPr b="0" lang="fr-CH" sz="2000" spc="-1" strike="noStrike">
                <a:latin typeface="Arial"/>
              </a:rPr>
              <a:t>Chacun, chacunes est plus ou moins confiné… Avions cloués au sol, routes désertes,…</a:t>
            </a:r>
            <a:endParaRPr b="0" lang="fr-CH" sz="2000" spc="-1" strike="noStrike">
              <a:latin typeface="Arial"/>
            </a:endParaRPr>
          </a:p>
          <a:p>
            <a:pPr marL="216000" indent="-215640">
              <a:lnSpc>
                <a:spcPct val="100000"/>
              </a:lnSpc>
            </a:pPr>
            <a:r>
              <a:rPr b="0" lang="fr-CH" sz="2000" spc="-1" strike="noStrike">
                <a:latin typeface="Arial"/>
              </a:rPr>
              <a:t>On a vu comme la santé est un des grands enjeux du développement de la mobilité douce, et a l’ère du covid19 encore plus! </a:t>
            </a:r>
            <a:r>
              <a:rPr b="0" lang="fr-CH" sz="2000" spc="-1" strike="noStrike">
                <a:latin typeface="Wingdings"/>
              </a:rPr>
              <a:t></a:t>
            </a:r>
            <a:r>
              <a:rPr b="0" lang="fr-CH" sz="2000" spc="-1" strike="noStrike">
                <a:latin typeface="Arial"/>
              </a:rPr>
              <a:t> facile de garder la distanciation sociale (comparée aux TP notamment), l’été qui arrive (en faveur)</a:t>
            </a:r>
            <a:endParaRPr b="0" lang="fr-CH" sz="2000" spc="-1" strike="noStrike">
              <a:latin typeface="Arial"/>
            </a:endParaRPr>
          </a:p>
          <a:p>
            <a:pPr marL="216000" indent="-215640">
              <a:lnSpc>
                <a:spcPct val="100000"/>
              </a:lnSpc>
            </a:pPr>
            <a:r>
              <a:rPr b="0" lang="fr-CH" sz="2000" spc="-1" strike="noStrike">
                <a:latin typeface="+mn-lt"/>
              </a:rPr>
              <a:t>Genève: lettre ouverte de Pro Vélo, actif trafic, WWF, mobilité piétonne… au conseiller d’etat Serge Dal Busco, en charge du Departement des infrastructure </a:t>
            </a:r>
            <a:endParaRPr b="0" lang="fr-CH" sz="2000" spc="-1" strike="noStrike">
              <a:latin typeface="Arial"/>
            </a:endParaRPr>
          </a:p>
          <a:p>
            <a:pPr marL="216000" indent="-215640">
              <a:lnSpc>
                <a:spcPct val="100000"/>
              </a:lnSpc>
            </a:pPr>
            <a:r>
              <a:rPr b="0" lang="fr-CH" sz="2000" spc="-1" strike="noStrike">
                <a:latin typeface="Arial"/>
              </a:rPr>
              <a:t> </a:t>
            </a:r>
            <a:endParaRPr b="0" lang="fr-CH" sz="2000" spc="-1" strike="noStrike">
              <a:latin typeface="Arial"/>
            </a:endParaRPr>
          </a:p>
        </p:txBody>
      </p:sp>
      <p:sp>
        <p:nvSpPr>
          <p:cNvPr id="393"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PlaceHolder 1"/>
          <p:cNvSpPr>
            <a:spLocks noGrp="1"/>
          </p:cNvSpPr>
          <p:nvPr>
            <p:ph type="sldImg"/>
          </p:nvPr>
        </p:nvSpPr>
        <p:spPr>
          <a:xfrm>
            <a:off x="685800" y="1143000"/>
            <a:ext cx="5486040" cy="3085920"/>
          </a:xfrm>
          <a:prstGeom prst="rect">
            <a:avLst/>
          </a:prstGeom>
        </p:spPr>
      </p:sp>
      <p:sp>
        <p:nvSpPr>
          <p:cNvPr id="395" name="PlaceHolder 2"/>
          <p:cNvSpPr>
            <a:spLocks noGrp="1"/>
          </p:cNvSpPr>
          <p:nvPr>
            <p:ph type="body"/>
          </p:nvPr>
        </p:nvSpPr>
        <p:spPr>
          <a:xfrm>
            <a:off x="685800" y="4400640"/>
            <a:ext cx="5485680" cy="3599640"/>
          </a:xfrm>
          <a:prstGeom prst="rect">
            <a:avLst/>
          </a:prstGeom>
        </p:spPr>
        <p:txBody>
          <a:bodyPr lIns="0" rIns="0" tIns="0" bIns="0"/>
          <a:p>
            <a:pPr marL="216000" indent="-215640">
              <a:lnSpc>
                <a:spcPct val="100000"/>
              </a:lnSpc>
            </a:pPr>
            <a:r>
              <a:rPr b="0" lang="fr-CH" sz="2000" spc="-1" strike="noStrike">
                <a:latin typeface="Arial"/>
              </a:rPr>
              <a:t>Veloroute et voies vertes</a:t>
            </a:r>
            <a:endParaRPr b="0" lang="fr-CH" sz="2000" spc="-1" strike="noStrike">
              <a:latin typeface="Arial"/>
            </a:endParaRPr>
          </a:p>
        </p:txBody>
      </p:sp>
      <p:sp>
        <p:nvSpPr>
          <p:cNvPr id="396"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PlaceHolder 1"/>
          <p:cNvSpPr>
            <a:spLocks noGrp="1"/>
          </p:cNvSpPr>
          <p:nvPr>
            <p:ph type="sldImg"/>
          </p:nvPr>
        </p:nvSpPr>
        <p:spPr>
          <a:xfrm>
            <a:off x="685800" y="1143000"/>
            <a:ext cx="5486040" cy="3085920"/>
          </a:xfrm>
          <a:prstGeom prst="rect">
            <a:avLst/>
          </a:prstGeom>
        </p:spPr>
      </p:sp>
      <p:sp>
        <p:nvSpPr>
          <p:cNvPr id="398" name="PlaceHolder 2"/>
          <p:cNvSpPr>
            <a:spLocks noGrp="1"/>
          </p:cNvSpPr>
          <p:nvPr>
            <p:ph type="body"/>
          </p:nvPr>
        </p:nvSpPr>
        <p:spPr>
          <a:xfrm>
            <a:off x="685800" y="4400640"/>
            <a:ext cx="5485680" cy="3599640"/>
          </a:xfrm>
          <a:prstGeom prst="rect">
            <a:avLst/>
          </a:prstGeom>
        </p:spPr>
        <p:txBody>
          <a:bodyPr lIns="0" rIns="0" tIns="0" bIns="0"/>
          <a:p>
            <a:pPr marL="216000" indent="-215640">
              <a:lnSpc>
                <a:spcPct val="100000"/>
              </a:lnSpc>
            </a:pPr>
            <a:r>
              <a:rPr b="0" lang="fr-CH" sz="2000" spc="-1" strike="noStrike">
                <a:latin typeface="Arial"/>
              </a:rPr>
              <a:t>Veloroute et voies vertes</a:t>
            </a:r>
            <a:endParaRPr b="0" lang="fr-CH" sz="2000" spc="-1" strike="noStrike">
              <a:latin typeface="Arial"/>
            </a:endParaRPr>
          </a:p>
        </p:txBody>
      </p:sp>
      <p:sp>
        <p:nvSpPr>
          <p:cNvPr id="399"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PlaceHolder 1"/>
          <p:cNvSpPr>
            <a:spLocks noGrp="1"/>
          </p:cNvSpPr>
          <p:nvPr>
            <p:ph type="sldImg"/>
          </p:nvPr>
        </p:nvSpPr>
        <p:spPr>
          <a:xfrm>
            <a:off x="685800" y="1143000"/>
            <a:ext cx="5486040" cy="3085920"/>
          </a:xfrm>
          <a:prstGeom prst="rect">
            <a:avLst/>
          </a:prstGeom>
        </p:spPr>
      </p:sp>
      <p:sp>
        <p:nvSpPr>
          <p:cNvPr id="401"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402"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sldImg"/>
          </p:nvPr>
        </p:nvSpPr>
        <p:spPr>
          <a:xfrm>
            <a:off x="685800" y="1143000"/>
            <a:ext cx="5486040" cy="3085920"/>
          </a:xfrm>
          <a:prstGeom prst="rect">
            <a:avLst/>
          </a:prstGeom>
        </p:spPr>
      </p:sp>
      <p:sp>
        <p:nvSpPr>
          <p:cNvPr id="296"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297"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PlaceHolder 1"/>
          <p:cNvSpPr>
            <a:spLocks noGrp="1"/>
          </p:cNvSpPr>
          <p:nvPr>
            <p:ph type="sldImg"/>
          </p:nvPr>
        </p:nvSpPr>
        <p:spPr>
          <a:xfrm>
            <a:off x="685800" y="1143000"/>
            <a:ext cx="5486040" cy="3085920"/>
          </a:xfrm>
          <a:prstGeom prst="rect">
            <a:avLst/>
          </a:prstGeom>
        </p:spPr>
      </p:sp>
      <p:sp>
        <p:nvSpPr>
          <p:cNvPr id="299" name="PlaceHolder 2"/>
          <p:cNvSpPr>
            <a:spLocks noGrp="1"/>
          </p:cNvSpPr>
          <p:nvPr>
            <p:ph type="body"/>
          </p:nvPr>
        </p:nvSpPr>
        <p:spPr>
          <a:xfrm>
            <a:off x="685800" y="4400640"/>
            <a:ext cx="5485680" cy="3599640"/>
          </a:xfrm>
          <a:prstGeom prst="rect">
            <a:avLst/>
          </a:prstGeom>
        </p:spPr>
        <p:txBody>
          <a:bodyPr lIns="0" rIns="0" tIns="0" bIns="0"/>
          <a:p>
            <a:pPr marL="216000" indent="-215640">
              <a:lnSpc>
                <a:spcPct val="100000"/>
              </a:lnSpc>
            </a:pPr>
            <a:r>
              <a:rPr b="0" lang="fr-CH" sz="2000" spc="-1" strike="noStrike">
                <a:latin typeface="Arial"/>
              </a:rPr>
              <a:t>DIFFERENCES TRAVAIL ET ACTIVITE PROFESSIONNELLE </a:t>
            </a:r>
            <a:r>
              <a:rPr b="0" lang="fr-CH" sz="2000" spc="-1" strike="noStrike">
                <a:latin typeface="Wingdings"/>
              </a:rPr>
              <a:t></a:t>
            </a:r>
            <a:r>
              <a:rPr b="0" lang="fr-CH" sz="2000" spc="-1" strike="noStrike">
                <a:latin typeface="Arial"/>
              </a:rPr>
              <a:t> PLOMBIER, PAYSAGISTES ETC…</a:t>
            </a:r>
            <a:endParaRPr b="0" lang="fr-CH" sz="2000" spc="-1" strike="noStrike">
              <a:latin typeface="Arial"/>
            </a:endParaRPr>
          </a:p>
        </p:txBody>
      </p:sp>
      <p:sp>
        <p:nvSpPr>
          <p:cNvPr id="300"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sldImg"/>
          </p:nvPr>
        </p:nvSpPr>
        <p:spPr>
          <a:xfrm>
            <a:off x="685800" y="1143000"/>
            <a:ext cx="5486040" cy="3085920"/>
          </a:xfrm>
          <a:prstGeom prst="rect">
            <a:avLst/>
          </a:prstGeom>
        </p:spPr>
      </p:sp>
      <p:sp>
        <p:nvSpPr>
          <p:cNvPr id="302"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03"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1"/>
          <p:cNvSpPr>
            <a:spLocks noGrp="1"/>
          </p:cNvSpPr>
          <p:nvPr>
            <p:ph type="sldImg"/>
          </p:nvPr>
        </p:nvSpPr>
        <p:spPr>
          <a:xfrm>
            <a:off x="685800" y="1143000"/>
            <a:ext cx="5486040" cy="3085920"/>
          </a:xfrm>
          <a:prstGeom prst="rect">
            <a:avLst/>
          </a:prstGeom>
        </p:spPr>
      </p:sp>
      <p:sp>
        <p:nvSpPr>
          <p:cNvPr id="305"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06"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PlaceHolder 1"/>
          <p:cNvSpPr>
            <a:spLocks noGrp="1"/>
          </p:cNvSpPr>
          <p:nvPr>
            <p:ph type="sldImg"/>
          </p:nvPr>
        </p:nvSpPr>
        <p:spPr>
          <a:xfrm>
            <a:off x="685800" y="1143000"/>
            <a:ext cx="5486040" cy="3085920"/>
          </a:xfrm>
          <a:prstGeom prst="rect">
            <a:avLst/>
          </a:prstGeom>
        </p:spPr>
      </p:sp>
      <p:sp>
        <p:nvSpPr>
          <p:cNvPr id="308"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09"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1"/>
          <p:cNvSpPr>
            <a:spLocks noGrp="1"/>
          </p:cNvSpPr>
          <p:nvPr>
            <p:ph type="sldImg"/>
          </p:nvPr>
        </p:nvSpPr>
        <p:spPr>
          <a:xfrm>
            <a:off x="685800" y="1143000"/>
            <a:ext cx="5486040" cy="3085920"/>
          </a:xfrm>
          <a:prstGeom prst="rect">
            <a:avLst/>
          </a:prstGeom>
        </p:spPr>
      </p:sp>
      <p:sp>
        <p:nvSpPr>
          <p:cNvPr id="311" name="PlaceHolder 2"/>
          <p:cNvSpPr>
            <a:spLocks noGrp="1"/>
          </p:cNvSpPr>
          <p:nvPr>
            <p:ph type="body"/>
          </p:nvPr>
        </p:nvSpPr>
        <p:spPr>
          <a:xfrm>
            <a:off x="685800" y="4400640"/>
            <a:ext cx="5485680" cy="3599640"/>
          </a:xfrm>
          <a:prstGeom prst="rect">
            <a:avLst/>
          </a:prstGeom>
        </p:spPr>
        <p:txBody>
          <a:bodyPr lIns="0" rIns="0" tIns="0" bIns="0"/>
          <a:p>
            <a:endParaRPr b="0" lang="fr-CH" sz="2000" spc="-1" strike="noStrike">
              <a:latin typeface="Arial"/>
            </a:endParaRPr>
          </a:p>
        </p:txBody>
      </p:sp>
      <p:sp>
        <p:nvSpPr>
          <p:cNvPr id="312" name="CustomShape 3"/>
          <p:cNvSpPr/>
          <p:nvPr/>
        </p:nvSpPr>
        <p:spPr>
          <a:xfrm>
            <a:off x="3884760" y="8685360"/>
            <a:ext cx="2971080" cy="457920"/>
          </a:xfrm>
          <a:prstGeom prst="rect">
            <a:avLst/>
          </a:prstGeom>
          <a:noFill/>
          <a:ln>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42"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fr-C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44"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46"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47"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838080" y="365040"/>
            <a:ext cx="10514880" cy="6142320"/>
          </a:xfrm>
          <a:prstGeom prst="rect">
            <a:avLst/>
          </a:prstGeom>
        </p:spPr>
        <p:txBody>
          <a:bodyPr lIns="0" rIns="0" tIns="0" bIns="0" anchor="ctr"/>
          <a:p>
            <a:pPr algn="ctr"/>
            <a:endParaRPr b="0" lang="fr-C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51"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52"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53"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fr-C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55"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5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57"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59"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6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61"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63"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64"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66"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6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68"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69"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71"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72"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73"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74"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75"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76"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81"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fr-C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83"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85"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8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838080" y="365040"/>
            <a:ext cx="10514880" cy="6142320"/>
          </a:xfrm>
          <a:prstGeom prst="rect">
            <a:avLst/>
          </a:prstGeom>
        </p:spPr>
        <p:txBody>
          <a:bodyPr lIns="0" rIns="0" tIns="0" bIns="0" anchor="ctr"/>
          <a:p>
            <a:pPr algn="ctr"/>
            <a:endParaRPr b="0" lang="fr-C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9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9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92"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94"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9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96"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98"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9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00"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102"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03"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105"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0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07"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08"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110"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11"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12"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13"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14"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15"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838080" y="365040"/>
            <a:ext cx="10514880" cy="6142320"/>
          </a:xfrm>
          <a:prstGeom prst="rect">
            <a:avLst/>
          </a:prstGeom>
        </p:spPr>
        <p:txBody>
          <a:bodyPr lIns="0" rIns="0" tIns="0" bIns="0" anchor="ctr"/>
          <a:p>
            <a:pPr algn="ctr"/>
            <a:endParaRPr b="0" lang="fr-C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365040"/>
            <a:ext cx="10514880" cy="1324800"/>
          </a:xfrm>
          <a:prstGeom prst="rect">
            <a:avLst/>
          </a:prstGeom>
        </p:spPr>
        <p:txBody>
          <a:bodyPr lIns="0" rIns="0" tIns="0" bIns="0" anchor="ctr"/>
          <a:p>
            <a:endParaRPr b="0" lang="en-US" sz="1800" spc="-1" strike="noStrike">
              <a:solidFill>
                <a:srgbClr val="000000"/>
              </a:solidFill>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wmf"/><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wmf"/><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838080" y="365040"/>
            <a:ext cx="10514880" cy="1324800"/>
          </a:xfrm>
          <a:prstGeom prst="rect">
            <a:avLst/>
          </a:prstGeom>
        </p:spPr>
        <p:txBody>
          <a:bodyPr lIns="0" rIns="0" tIns="0" bIns="0" anchor="ctr"/>
          <a:p>
            <a:r>
              <a:rPr b="0" lang="en-US" sz="1800" spc="-1" strike="noStrike">
                <a:solidFill>
                  <a:srgbClr val="000000"/>
                </a:solidFill>
                <a:latin typeface="Arial"/>
              </a:rPr>
              <a:t>Cliquez pour éditer le format du texte-titre</a:t>
            </a:r>
            <a:endParaRPr b="0" lang="en-US" sz="1800" spc="-1" strike="noStrike">
              <a:solidFill>
                <a:srgbClr val="000000"/>
              </a:solidFill>
              <a:latin typeface="Arial"/>
            </a:endParaRPr>
          </a:p>
        </p:txBody>
      </p:sp>
      <p:sp>
        <p:nvSpPr>
          <p:cNvPr id="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Cliquez pour éditer le format du plan de texte</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niveau de plan</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Troisième niveau de plan</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Quatrième niveau de plan</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Cinquième niveau de plan</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Sixième niveau de plan</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Septième niveau de plan</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8" name="Image 7" descr=""/>
          <p:cNvPicPr/>
          <p:nvPr/>
        </p:nvPicPr>
        <p:blipFill>
          <a:blip r:embed="rId2"/>
          <a:stretch/>
        </p:blipFill>
        <p:spPr>
          <a:xfrm>
            <a:off x="10645200" y="151920"/>
            <a:ext cx="1416240" cy="1416240"/>
          </a:xfrm>
          <a:prstGeom prst="rect">
            <a:avLst/>
          </a:prstGeom>
          <a:ln>
            <a:noFill/>
          </a:ln>
        </p:spPr>
      </p:pic>
      <p:sp>
        <p:nvSpPr>
          <p:cNvPr id="39" name="PlaceHolder 1"/>
          <p:cNvSpPr>
            <a:spLocks noGrp="1"/>
          </p:cNvSpPr>
          <p:nvPr>
            <p:ph type="title"/>
          </p:nvPr>
        </p:nvSpPr>
        <p:spPr>
          <a:xfrm>
            <a:off x="609480" y="273600"/>
            <a:ext cx="10972440" cy="1144800"/>
          </a:xfrm>
          <a:prstGeom prst="rect">
            <a:avLst/>
          </a:prstGeom>
        </p:spPr>
        <p:txBody>
          <a:bodyPr lIns="0" rIns="0" tIns="0" bIns="0" anchor="ctr"/>
          <a:p>
            <a:r>
              <a:rPr b="0" lang="en-US" sz="1800" spc="-1" strike="noStrike">
                <a:solidFill>
                  <a:srgbClr val="000000"/>
                </a:solidFill>
                <a:latin typeface="Arial"/>
              </a:rPr>
              <a:t>Cliquez pour éditer le format du texte-titre</a:t>
            </a:r>
            <a:endParaRPr b="0" lang="en-US" sz="1800" spc="-1" strike="noStrike">
              <a:solidFill>
                <a:srgbClr val="000000"/>
              </a:solidFill>
              <a:latin typeface="Arial"/>
            </a:endParaRPr>
          </a:p>
        </p:txBody>
      </p:sp>
      <p:sp>
        <p:nvSpPr>
          <p:cNvPr id="40"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Cliquez pour éditer le format du plan de texte</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niveau de plan</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Troisième niveau de plan</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Quatrième niveau de plan</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Cinquième niveau de plan</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Sixième niveau de plan</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Septième niveau de plan</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7" name="Image 7" descr=""/>
          <p:cNvPicPr/>
          <p:nvPr/>
        </p:nvPicPr>
        <p:blipFill>
          <a:blip r:embed="rId2"/>
          <a:stretch/>
        </p:blipFill>
        <p:spPr>
          <a:xfrm>
            <a:off x="10645200" y="151920"/>
            <a:ext cx="1416240" cy="1416240"/>
          </a:xfrm>
          <a:prstGeom prst="rect">
            <a:avLst/>
          </a:prstGeom>
          <a:ln>
            <a:noFill/>
          </a:ln>
        </p:spPr>
      </p:pic>
      <p:sp>
        <p:nvSpPr>
          <p:cNvPr id="78" name="PlaceHolder 1"/>
          <p:cNvSpPr>
            <a:spLocks noGrp="1"/>
          </p:cNvSpPr>
          <p:nvPr>
            <p:ph type="title"/>
          </p:nvPr>
        </p:nvSpPr>
        <p:spPr>
          <a:xfrm>
            <a:off x="838080" y="365040"/>
            <a:ext cx="10514880" cy="1324800"/>
          </a:xfrm>
          <a:prstGeom prst="rect">
            <a:avLst/>
          </a:prstGeom>
        </p:spPr>
        <p:txBody>
          <a:bodyPr lIns="0" rIns="0" tIns="0" bIns="0" anchor="ctr"/>
          <a:p>
            <a:r>
              <a:rPr b="0" lang="en-US" sz="1800" spc="-1" strike="noStrike">
                <a:solidFill>
                  <a:srgbClr val="000000"/>
                </a:solidFill>
                <a:latin typeface="Arial"/>
              </a:rPr>
              <a:t>Cliquez pour éditer le format du texte-titre</a:t>
            </a:r>
            <a:endParaRPr b="0" lang="en-US" sz="1800" spc="-1" strike="noStrike">
              <a:solidFill>
                <a:srgbClr val="000000"/>
              </a:solidFill>
              <a:latin typeface="Arial"/>
            </a:endParaRPr>
          </a:p>
        </p:txBody>
      </p:sp>
      <p:sp>
        <p:nvSpPr>
          <p:cNvPr id="79"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Cliquez pour éditer le format du plan de texte</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niveau de plan</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Troisième niveau de plan</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Quatrième niveau de plan</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Cinquième niveau de plan</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Sixième niveau de plan</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Septième niveau de plan</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3.wmf"/><Relationship Id="rId2" Type="http://schemas.openxmlformats.org/officeDocument/2006/relationships/slideLayout" Target="../slideLayouts/slideLayout3.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0.wmf"/><Relationship Id="rId2" Type="http://schemas.openxmlformats.org/officeDocument/2006/relationships/slideLayout" Target="../slideLayouts/slideLayout27.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tif"/><Relationship Id="rId3" Type="http://schemas.openxmlformats.org/officeDocument/2006/relationships/slideLayout" Target="../slideLayouts/slideLayout13.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tif"/><Relationship Id="rId3" Type="http://schemas.openxmlformats.org/officeDocument/2006/relationships/slideLayout" Target="../slideLayouts/slideLayout13.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5.tif"/><Relationship Id="rId2" Type="http://schemas.openxmlformats.org/officeDocument/2006/relationships/slideLayout" Target="../slideLayouts/slideLayout1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6.tif"/><Relationship Id="rId2" Type="http://schemas.openxmlformats.org/officeDocument/2006/relationships/slideLayout" Target="../slideLayouts/slideLayout13.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7.tif"/><Relationship Id="rId2" Type="http://schemas.openxmlformats.org/officeDocument/2006/relationships/image" Target="../media/image18.tif"/><Relationship Id="rId3" Type="http://schemas.openxmlformats.org/officeDocument/2006/relationships/slideLayout" Target="../slideLayouts/slideLayout13.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9.wmf"/><Relationship Id="rId2" Type="http://schemas.openxmlformats.org/officeDocument/2006/relationships/slideLayout" Target="../slideLayouts/slideLayout27.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0.tif"/><Relationship Id="rId2" Type="http://schemas.openxmlformats.org/officeDocument/2006/relationships/slideLayout" Target="../slideLayouts/slideLayout13.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1.tif"/><Relationship Id="rId2" Type="http://schemas.openxmlformats.org/officeDocument/2006/relationships/slideLayout" Target="../slideLayouts/slideLayout13.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2.wmf"/><Relationship Id="rId2" Type="http://schemas.openxmlformats.org/officeDocument/2006/relationships/slideLayout" Target="../slideLayouts/slideLayout27.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23.tif"/><Relationship Id="rId2" Type="http://schemas.openxmlformats.org/officeDocument/2006/relationships/slideLayout" Target="../slideLayouts/slideLayout13.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4.wmf"/><Relationship Id="rId2" Type="http://schemas.openxmlformats.org/officeDocument/2006/relationships/slideLayout" Target="../slideLayouts/slideLayout27.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3.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26.wmf"/><Relationship Id="rId2" Type="http://schemas.openxmlformats.org/officeDocument/2006/relationships/slideLayout" Target="../slideLayouts/slideLayout27.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27.tif"/><Relationship Id="rId2" Type="http://schemas.openxmlformats.org/officeDocument/2006/relationships/slideLayout" Target="../slideLayouts/slideLayout27.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27.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29.tif"/><Relationship Id="rId2" Type="http://schemas.openxmlformats.org/officeDocument/2006/relationships/slideLayout" Target="../slideLayouts/slideLayout27.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30.wmf"/><Relationship Id="rId2" Type="http://schemas.openxmlformats.org/officeDocument/2006/relationships/slideLayout" Target="../slideLayouts/slideLayout27.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5.tif"/><Relationship Id="rId2" Type="http://schemas.openxmlformats.org/officeDocument/2006/relationships/image" Target="../media/image6.tif"/><Relationship Id="rId3" Type="http://schemas.openxmlformats.org/officeDocument/2006/relationships/slideLayout" Target="../slideLayouts/slideLayout13.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7.tif"/><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tif"/><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tif"/><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CustomShape 1"/>
          <p:cNvSpPr/>
          <p:nvPr/>
        </p:nvSpPr>
        <p:spPr>
          <a:xfrm>
            <a:off x="1523880" y="3463920"/>
            <a:ext cx="9143280" cy="2386800"/>
          </a:xfrm>
          <a:prstGeom prst="rect">
            <a:avLst/>
          </a:prstGeom>
          <a:noFill/>
          <a:ln>
            <a:noFill/>
          </a:ln>
        </p:spPr>
        <p:style>
          <a:lnRef idx="0"/>
          <a:fillRef idx="0"/>
          <a:effectRef idx="0"/>
          <a:fontRef idx="minor"/>
        </p:style>
        <p:txBody>
          <a:bodyPr lIns="90000" rIns="90000" tIns="45000" bIns="45000" anchor="ctr">
            <a:normAutofit/>
          </a:bodyPr>
          <a:p>
            <a:pPr algn="ctr">
              <a:lnSpc>
                <a:spcPct val="90000"/>
              </a:lnSpc>
            </a:pPr>
            <a:r>
              <a:rPr b="1" lang="fr-CH" sz="6000" spc="-1" strike="noStrike">
                <a:solidFill>
                  <a:srgbClr val="56a7dc"/>
                </a:solidFill>
                <a:latin typeface="Calibri Light"/>
                <a:ea typeface="DejaVu Sans"/>
              </a:rPr>
              <a:t>Mobilité en Suisse et à l’international</a:t>
            </a:r>
            <a:endParaRPr b="0" lang="fr-CH" sz="6000" spc="-1" strike="noStrike">
              <a:latin typeface="Arial"/>
            </a:endParaRPr>
          </a:p>
        </p:txBody>
      </p:sp>
      <p:pic>
        <p:nvPicPr>
          <p:cNvPr id="123" name="Image 5" descr=""/>
          <p:cNvPicPr/>
          <p:nvPr/>
        </p:nvPicPr>
        <p:blipFill>
          <a:blip r:embed="rId1"/>
          <a:stretch/>
        </p:blipFill>
        <p:spPr>
          <a:xfrm>
            <a:off x="4762440" y="789480"/>
            <a:ext cx="2666160" cy="2666160"/>
          </a:xfrm>
          <a:prstGeom prst="rect">
            <a:avLst/>
          </a:prstGeom>
          <a:ln>
            <a:noFill/>
          </a:ln>
        </p:spPr>
      </p:pic>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CustomShape 1"/>
          <p:cNvSpPr/>
          <p:nvPr/>
        </p:nvSpPr>
        <p:spPr>
          <a:xfrm>
            <a:off x="1523880" y="3463920"/>
            <a:ext cx="9143280" cy="2386800"/>
          </a:xfrm>
          <a:prstGeom prst="rect">
            <a:avLst/>
          </a:prstGeom>
          <a:noFill/>
          <a:ln>
            <a:noFill/>
          </a:ln>
        </p:spPr>
        <p:style>
          <a:lnRef idx="0"/>
          <a:fillRef idx="0"/>
          <a:effectRef idx="0"/>
          <a:fontRef idx="minor"/>
        </p:style>
        <p:txBody>
          <a:bodyPr lIns="90000" rIns="90000" tIns="45000" bIns="45000" anchor="ctr">
            <a:normAutofit/>
          </a:bodyPr>
          <a:p>
            <a:pPr algn="ctr">
              <a:lnSpc>
                <a:spcPct val="90000"/>
              </a:lnSpc>
            </a:pPr>
            <a:r>
              <a:rPr b="1" lang="fr-CH" sz="6000" spc="-1" strike="noStrike">
                <a:solidFill>
                  <a:srgbClr val="56a7dc"/>
                </a:solidFill>
                <a:latin typeface="Calibri Light"/>
                <a:ea typeface="DejaVu Sans"/>
              </a:rPr>
              <a:t>Mobilité douce (MD): quels enjeux?</a:t>
            </a:r>
            <a:endParaRPr b="0" lang="fr-CH" sz="6000" spc="-1" strike="noStrike">
              <a:latin typeface="Arial"/>
            </a:endParaRPr>
          </a:p>
        </p:txBody>
      </p:sp>
      <p:pic>
        <p:nvPicPr>
          <p:cNvPr id="160" name="Image 5" descr=""/>
          <p:cNvPicPr/>
          <p:nvPr/>
        </p:nvPicPr>
        <p:blipFill>
          <a:blip r:embed="rId1"/>
          <a:stretch/>
        </p:blipFill>
        <p:spPr>
          <a:xfrm>
            <a:off x="4762440" y="789480"/>
            <a:ext cx="2666160" cy="2666160"/>
          </a:xfrm>
          <a:prstGeom prst="rect">
            <a:avLst/>
          </a:prstGeom>
          <a:ln>
            <a:noFill/>
          </a:ln>
        </p:spPr>
      </p:pic>
      <p:sp>
        <p:nvSpPr>
          <p:cNvPr id="161"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10</a:t>
            </a:r>
            <a:endParaRPr b="0" lang="fr-CH" sz="1200" spc="-1" strike="noStrike">
              <a:latin typeface="Arial"/>
            </a:endParaRPr>
          </a:p>
        </p:txBody>
      </p:sp>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Mobilité douce: quels enjeux?</a:t>
            </a:r>
            <a:endParaRPr b="0" lang="fr-CH" sz="4400" spc="-1" strike="noStrike">
              <a:latin typeface="Arial"/>
            </a:endParaRPr>
          </a:p>
        </p:txBody>
      </p:sp>
      <p:sp>
        <p:nvSpPr>
          <p:cNvPr id="163"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11</a:t>
            </a:r>
            <a:endParaRPr b="0" lang="fr-CH" sz="1200" spc="-1" strike="noStrike">
              <a:latin typeface="Arial"/>
            </a:endParaRPr>
          </a:p>
        </p:txBody>
      </p:sp>
      <p:sp>
        <p:nvSpPr>
          <p:cNvPr id="164" name="CustomShape 3"/>
          <p:cNvSpPr/>
          <p:nvPr/>
        </p:nvSpPr>
        <p:spPr>
          <a:xfrm>
            <a:off x="803160" y="2338920"/>
            <a:ext cx="10514880" cy="2649960"/>
          </a:xfrm>
          <a:prstGeom prst="rect">
            <a:avLst/>
          </a:prstGeom>
          <a:noFill/>
          <a:ln>
            <a:noFill/>
          </a:ln>
        </p:spPr>
        <p:style>
          <a:lnRef idx="0"/>
          <a:fillRef idx="0"/>
          <a:effectRef idx="0"/>
          <a:fontRef idx="minor"/>
        </p:style>
        <p:txBody>
          <a:bodyPr lIns="90000" rIns="90000" tIns="45000" bIns="45000"/>
          <a:p>
            <a:pPr>
              <a:lnSpc>
                <a:spcPct val="100000"/>
              </a:lnSpc>
            </a:pPr>
            <a:r>
              <a:rPr b="0" i="1" lang="fr-CH" sz="2800" spc="-1" strike="noStrike">
                <a:solidFill>
                  <a:srgbClr val="000000"/>
                </a:solidFill>
                <a:latin typeface="Arial"/>
                <a:ea typeface="DejaVu Sans"/>
              </a:rPr>
              <a:t>« La mobilité douce (c'est-à-dire piétons, cyclistes, randonneurs, etc.) représente un potentiel considérable, encore inexploité, d'amélioration du système des transports, de mobilité non polluante (air, bruit, CO2) et de stimulation de la santé publique. Elle renforce l'écotourisme et permet de réduire les dépenses privées et publiques en transports.»</a:t>
            </a:r>
            <a:endParaRPr b="0" lang="fr-CH" sz="2800" spc="-1" strike="noStrike">
              <a:latin typeface="Arial"/>
            </a:endParaRPr>
          </a:p>
        </p:txBody>
      </p:sp>
      <p:sp>
        <p:nvSpPr>
          <p:cNvPr id="165" name="CustomShape 4"/>
          <p:cNvSpPr/>
          <p:nvPr/>
        </p:nvSpPr>
        <p:spPr>
          <a:xfrm>
            <a:off x="9450360" y="5054760"/>
            <a:ext cx="18576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OFROU</a:t>
            </a:r>
            <a:endParaRPr b="0" lang="fr-CH" sz="1800" spc="-1" strike="noStrike">
              <a:latin typeface="Arial"/>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Mobilité douce: quels enjeux?</a:t>
            </a:r>
            <a:endParaRPr b="0" lang="fr-CH" sz="4400" spc="-1" strike="noStrike">
              <a:latin typeface="Arial"/>
            </a:endParaRPr>
          </a:p>
        </p:txBody>
      </p:sp>
      <p:sp>
        <p:nvSpPr>
          <p:cNvPr id="167"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12</a:t>
            </a:r>
            <a:endParaRPr b="0" lang="fr-CH" sz="1200" spc="-1" strike="noStrike">
              <a:latin typeface="Arial"/>
            </a:endParaRPr>
          </a:p>
        </p:txBody>
      </p:sp>
      <p:sp>
        <p:nvSpPr>
          <p:cNvPr id="168" name="CustomShape 3"/>
          <p:cNvSpPr/>
          <p:nvPr/>
        </p:nvSpPr>
        <p:spPr>
          <a:xfrm>
            <a:off x="803160" y="1627560"/>
            <a:ext cx="10514880" cy="4082400"/>
          </a:xfrm>
          <a:prstGeom prst="rect">
            <a:avLst/>
          </a:prstGeom>
          <a:noFill/>
          <a:ln>
            <a:noFill/>
          </a:ln>
        </p:spPr>
        <p:style>
          <a:lnRef idx="0"/>
          <a:fillRef idx="0"/>
          <a:effectRef idx="0"/>
          <a:fontRef idx="minor"/>
        </p:style>
        <p:txBody>
          <a:bodyPr lIns="90000" rIns="90000" tIns="45000" bIns="45000"/>
          <a:p>
            <a:pPr algn="ctr">
              <a:lnSpc>
                <a:spcPct val="100000"/>
              </a:lnSpc>
            </a:pPr>
            <a:r>
              <a:rPr b="1" lang="fr-CH" sz="2800" spc="-1" strike="noStrike">
                <a:solidFill>
                  <a:srgbClr val="000000"/>
                </a:solidFill>
                <a:latin typeface="Arial"/>
                <a:ea typeface="DejaVu Sans"/>
              </a:rPr>
              <a:t>Le développement territorial</a:t>
            </a:r>
            <a:endParaRPr b="0" lang="fr-CH" sz="2800" spc="-1" strike="noStrike">
              <a:latin typeface="Arial"/>
            </a:endParaRPr>
          </a:p>
          <a:p>
            <a:pPr>
              <a:lnSpc>
                <a:spcPct val="100000"/>
              </a:lnSpc>
            </a:pPr>
            <a:endParaRPr b="0" lang="fr-CH" sz="2800" spc="-1" strike="noStrike">
              <a:latin typeface="Arial"/>
            </a:endParaRPr>
          </a:p>
        </p:txBody>
      </p:sp>
      <p:pic>
        <p:nvPicPr>
          <p:cNvPr id="169" name="Picture 5" descr=""/>
          <p:cNvPicPr/>
          <p:nvPr/>
        </p:nvPicPr>
        <p:blipFill>
          <a:blip r:embed="rId1"/>
          <a:stretch/>
        </p:blipFill>
        <p:spPr>
          <a:xfrm>
            <a:off x="5548680" y="3009240"/>
            <a:ext cx="5769360" cy="2700720"/>
          </a:xfrm>
          <a:prstGeom prst="rect">
            <a:avLst/>
          </a:prstGeom>
          <a:ln>
            <a:solidFill>
              <a:srgbClr val="000000"/>
            </a:solidFill>
          </a:ln>
        </p:spPr>
      </p:pic>
      <p:pic>
        <p:nvPicPr>
          <p:cNvPr id="170" name="Picture 6" descr=""/>
          <p:cNvPicPr/>
          <p:nvPr/>
        </p:nvPicPr>
        <p:blipFill>
          <a:blip r:embed="rId2"/>
          <a:stretch/>
        </p:blipFill>
        <p:spPr>
          <a:xfrm>
            <a:off x="803160" y="3920040"/>
            <a:ext cx="4745160" cy="1780920"/>
          </a:xfrm>
          <a:prstGeom prst="rect">
            <a:avLst/>
          </a:prstGeom>
          <a:ln>
            <a:solidFill>
              <a:schemeClr val="tx1"/>
            </a:solidFill>
          </a:ln>
        </p:spPr>
      </p:pic>
      <p:sp>
        <p:nvSpPr>
          <p:cNvPr id="171" name="CustomShape 4"/>
          <p:cNvSpPr/>
          <p:nvPr/>
        </p:nvSpPr>
        <p:spPr>
          <a:xfrm>
            <a:off x="803160" y="3234240"/>
            <a:ext cx="4745160" cy="456120"/>
          </a:xfrm>
          <a:prstGeom prst="rect">
            <a:avLst/>
          </a:prstGeom>
          <a:noFill/>
          <a:ln>
            <a:noFill/>
          </a:ln>
        </p:spPr>
        <p:style>
          <a:lnRef idx="0"/>
          <a:fillRef idx="0"/>
          <a:effectRef idx="0"/>
          <a:fontRef idx="minor"/>
        </p:style>
        <p:txBody>
          <a:bodyPr lIns="90000" rIns="90000" tIns="45000" bIns="45000"/>
          <a:p>
            <a:pPr algn="ctr">
              <a:lnSpc>
                <a:spcPct val="100000"/>
              </a:lnSpc>
            </a:pPr>
            <a:r>
              <a:rPr b="0" lang="fr-CH" sz="2400" spc="-1" strike="noStrike">
                <a:solidFill>
                  <a:srgbClr val="000000"/>
                </a:solidFill>
                <a:latin typeface="Arial"/>
                <a:ea typeface="DejaVu Sans"/>
              </a:rPr>
              <a:t>Occupation du sol par individu(e)</a:t>
            </a:r>
            <a:endParaRPr b="0" lang="fr-CH" sz="2400" spc="-1" strike="noStrike">
              <a:latin typeface="Arial"/>
            </a:endParaRPr>
          </a:p>
        </p:txBody>
      </p:sp>
      <p:sp>
        <p:nvSpPr>
          <p:cNvPr id="172" name="CustomShape 5"/>
          <p:cNvSpPr/>
          <p:nvPr/>
        </p:nvSpPr>
        <p:spPr>
          <a:xfrm>
            <a:off x="9639720" y="5963040"/>
            <a:ext cx="16671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600" spc="-1" strike="noStrike">
                <a:solidFill>
                  <a:srgbClr val="000000"/>
                </a:solidFill>
                <a:latin typeface="Arial"/>
                <a:ea typeface="DejaVu Sans"/>
              </a:rPr>
              <a:t>Source: OFROU</a:t>
            </a:r>
            <a:endParaRPr b="0" lang="fr-CH" sz="1600" spc="-1" strike="noStrike">
              <a:latin typeface="Arial"/>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Mobilité douce: quels enjeux?</a:t>
            </a:r>
            <a:endParaRPr b="0" lang="fr-CH" sz="4400" spc="-1" strike="noStrike">
              <a:latin typeface="Arial"/>
            </a:endParaRPr>
          </a:p>
        </p:txBody>
      </p:sp>
      <p:sp>
        <p:nvSpPr>
          <p:cNvPr id="174"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14</a:t>
            </a:r>
            <a:endParaRPr b="0" lang="fr-CH" sz="1200" spc="-1" strike="noStrike">
              <a:latin typeface="Arial"/>
            </a:endParaRPr>
          </a:p>
        </p:txBody>
      </p:sp>
      <p:sp>
        <p:nvSpPr>
          <p:cNvPr id="175" name="CustomShape 3"/>
          <p:cNvSpPr/>
          <p:nvPr/>
        </p:nvSpPr>
        <p:spPr>
          <a:xfrm>
            <a:off x="803160" y="1729080"/>
            <a:ext cx="10514880" cy="4082400"/>
          </a:xfrm>
          <a:prstGeom prst="rect">
            <a:avLst/>
          </a:prstGeom>
          <a:noFill/>
          <a:ln>
            <a:noFill/>
          </a:ln>
        </p:spPr>
        <p:style>
          <a:lnRef idx="0"/>
          <a:fillRef idx="0"/>
          <a:effectRef idx="0"/>
          <a:fontRef idx="minor"/>
        </p:style>
        <p:txBody>
          <a:bodyPr lIns="90000" rIns="90000" tIns="45000" bIns="45000"/>
          <a:p>
            <a:pPr algn="ctr">
              <a:lnSpc>
                <a:spcPct val="100000"/>
              </a:lnSpc>
            </a:pPr>
            <a:r>
              <a:rPr b="1" lang="fr-CH" sz="2800" spc="-1" strike="noStrike">
                <a:solidFill>
                  <a:srgbClr val="000000"/>
                </a:solidFill>
                <a:latin typeface="Arial"/>
                <a:ea typeface="DejaVu Sans"/>
              </a:rPr>
              <a:t>Santé</a:t>
            </a:r>
            <a:endParaRPr b="0" lang="fr-CH" sz="2800" spc="-1" strike="noStrike">
              <a:latin typeface="Arial"/>
            </a:endParaRPr>
          </a:p>
          <a:p>
            <a:pPr>
              <a:lnSpc>
                <a:spcPct val="100000"/>
              </a:lnSpc>
            </a:pPr>
            <a:endParaRPr b="0" lang="fr-CH" sz="2800" spc="-1" strike="noStrike">
              <a:latin typeface="Arial"/>
            </a:endParaRPr>
          </a:p>
        </p:txBody>
      </p:sp>
      <p:pic>
        <p:nvPicPr>
          <p:cNvPr id="176" name="Picture 7" descr=""/>
          <p:cNvPicPr/>
          <p:nvPr/>
        </p:nvPicPr>
        <p:blipFill>
          <a:blip r:embed="rId1"/>
          <a:stretch/>
        </p:blipFill>
        <p:spPr>
          <a:xfrm>
            <a:off x="4828680" y="2774880"/>
            <a:ext cx="4593600" cy="2847600"/>
          </a:xfrm>
          <a:prstGeom prst="rect">
            <a:avLst/>
          </a:prstGeom>
          <a:ln>
            <a:noFill/>
          </a:ln>
        </p:spPr>
      </p:pic>
      <p:pic>
        <p:nvPicPr>
          <p:cNvPr id="177" name="Picture 8" descr=""/>
          <p:cNvPicPr/>
          <p:nvPr/>
        </p:nvPicPr>
        <p:blipFill>
          <a:blip r:embed="rId2"/>
          <a:stretch/>
        </p:blipFill>
        <p:spPr>
          <a:xfrm>
            <a:off x="9190080" y="2774880"/>
            <a:ext cx="2127960" cy="2847600"/>
          </a:xfrm>
          <a:prstGeom prst="rect">
            <a:avLst/>
          </a:prstGeom>
          <a:ln>
            <a:noFill/>
          </a:ln>
        </p:spPr>
      </p:pic>
      <p:sp>
        <p:nvSpPr>
          <p:cNvPr id="178" name="CustomShape 4"/>
          <p:cNvSpPr/>
          <p:nvPr/>
        </p:nvSpPr>
        <p:spPr>
          <a:xfrm>
            <a:off x="803160" y="2821320"/>
            <a:ext cx="3981960" cy="265068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000000"/>
              </a:buClr>
              <a:buFont typeface="Arial"/>
              <a:buChar char="•"/>
            </a:pPr>
            <a:r>
              <a:rPr b="0" lang="fr-CH" sz="2400" spc="-1" strike="noStrike">
                <a:solidFill>
                  <a:srgbClr val="000000"/>
                </a:solidFill>
                <a:latin typeface="Arial"/>
                <a:ea typeface="DejaVu Sans"/>
              </a:rPr>
              <a:t>Réduction de la pollution atmosphérique</a:t>
            </a:r>
            <a:endParaRPr b="0" lang="fr-CH" sz="2400" spc="-1" strike="noStrike">
              <a:latin typeface="Arial"/>
            </a:endParaRPr>
          </a:p>
          <a:p>
            <a:pPr>
              <a:lnSpc>
                <a:spcPct val="100000"/>
              </a:lnSpc>
            </a:pPr>
            <a:endParaRPr b="0" lang="fr-CH" sz="2400" spc="-1" strike="noStrike">
              <a:latin typeface="Arial"/>
            </a:endParaRPr>
          </a:p>
          <a:p>
            <a:pPr marL="343080" indent="-342720">
              <a:lnSpc>
                <a:spcPct val="100000"/>
              </a:lnSpc>
              <a:buClr>
                <a:srgbClr val="000000"/>
              </a:buClr>
              <a:buFont typeface="Arial"/>
              <a:buChar char="•"/>
            </a:pPr>
            <a:r>
              <a:rPr b="0" lang="fr-CH" sz="2400" spc="-1" strike="noStrike">
                <a:solidFill>
                  <a:srgbClr val="000000"/>
                </a:solidFill>
                <a:latin typeface="Arial"/>
                <a:ea typeface="DejaVu Sans"/>
              </a:rPr>
              <a:t>Meilleure qualité de l’air</a:t>
            </a:r>
            <a:endParaRPr b="0" lang="fr-CH" sz="2400" spc="-1" strike="noStrike">
              <a:latin typeface="Arial"/>
            </a:endParaRPr>
          </a:p>
          <a:p>
            <a:pPr>
              <a:lnSpc>
                <a:spcPct val="100000"/>
              </a:lnSpc>
            </a:pPr>
            <a:endParaRPr b="0" lang="fr-CH" sz="2400" spc="-1" strike="noStrike">
              <a:latin typeface="Arial"/>
            </a:endParaRPr>
          </a:p>
          <a:p>
            <a:pPr marL="343080" indent="-342720">
              <a:lnSpc>
                <a:spcPct val="100000"/>
              </a:lnSpc>
              <a:buClr>
                <a:srgbClr val="000000"/>
              </a:buClr>
              <a:buFont typeface="Arial"/>
              <a:buChar char="•"/>
            </a:pPr>
            <a:r>
              <a:rPr b="0" lang="fr-CH" sz="2400" spc="-1" strike="noStrike">
                <a:solidFill>
                  <a:srgbClr val="000000"/>
                </a:solidFill>
                <a:latin typeface="Arial"/>
                <a:ea typeface="DejaVu Sans"/>
              </a:rPr>
              <a:t>Activité physique quotidienne</a:t>
            </a:r>
            <a:endParaRPr b="0" lang="fr-CH" sz="2400" spc="-1" strike="noStrike">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Mobilité douce: quels enjeux?</a:t>
            </a:r>
            <a:endParaRPr b="0" lang="fr-CH" sz="4400" spc="-1" strike="noStrike">
              <a:latin typeface="Arial"/>
            </a:endParaRPr>
          </a:p>
        </p:txBody>
      </p:sp>
      <p:sp>
        <p:nvSpPr>
          <p:cNvPr id="180"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13</a:t>
            </a:r>
            <a:endParaRPr b="0" lang="fr-CH" sz="1200" spc="-1" strike="noStrike">
              <a:latin typeface="Arial"/>
            </a:endParaRPr>
          </a:p>
        </p:txBody>
      </p:sp>
      <p:sp>
        <p:nvSpPr>
          <p:cNvPr id="181" name="CustomShape 3"/>
          <p:cNvSpPr/>
          <p:nvPr/>
        </p:nvSpPr>
        <p:spPr>
          <a:xfrm>
            <a:off x="803160" y="1627560"/>
            <a:ext cx="10514880" cy="4082400"/>
          </a:xfrm>
          <a:prstGeom prst="rect">
            <a:avLst/>
          </a:prstGeom>
          <a:noFill/>
          <a:ln>
            <a:noFill/>
          </a:ln>
        </p:spPr>
        <p:style>
          <a:lnRef idx="0"/>
          <a:fillRef idx="0"/>
          <a:effectRef idx="0"/>
          <a:fontRef idx="minor"/>
        </p:style>
        <p:txBody>
          <a:bodyPr lIns="90000" rIns="90000" tIns="45000" bIns="45000"/>
          <a:p>
            <a:pPr algn="ctr">
              <a:lnSpc>
                <a:spcPct val="100000"/>
              </a:lnSpc>
            </a:pPr>
            <a:r>
              <a:rPr b="1" lang="fr-CH" sz="2800" spc="-1" strike="noStrike">
                <a:solidFill>
                  <a:srgbClr val="000000"/>
                </a:solidFill>
                <a:latin typeface="Arial"/>
                <a:ea typeface="DejaVu Sans"/>
              </a:rPr>
              <a:t>Energie et climat</a:t>
            </a:r>
            <a:endParaRPr b="0" lang="fr-CH" sz="2800" spc="-1" strike="noStrike">
              <a:latin typeface="Arial"/>
            </a:endParaRPr>
          </a:p>
          <a:p>
            <a:pPr>
              <a:lnSpc>
                <a:spcPct val="100000"/>
              </a:lnSpc>
            </a:pPr>
            <a:endParaRPr b="0" lang="fr-CH" sz="2800" spc="-1" strike="noStrike">
              <a:latin typeface="Arial"/>
            </a:endParaRPr>
          </a:p>
        </p:txBody>
      </p:sp>
      <p:sp>
        <p:nvSpPr>
          <p:cNvPr id="182" name="CustomShape 4"/>
          <p:cNvSpPr/>
          <p:nvPr/>
        </p:nvSpPr>
        <p:spPr>
          <a:xfrm>
            <a:off x="6770160" y="2740680"/>
            <a:ext cx="4547880" cy="301644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000000"/>
              </a:buClr>
              <a:buFont typeface="Arial"/>
              <a:buChar char="•"/>
            </a:pPr>
            <a:r>
              <a:rPr b="0" lang="fr-CH" sz="2400" spc="-1" strike="noStrike">
                <a:solidFill>
                  <a:srgbClr val="000000"/>
                </a:solidFill>
                <a:latin typeface="Arial"/>
                <a:ea typeface="DejaVu Sans"/>
              </a:rPr>
              <a:t>Préserve les ressources non renouvelables </a:t>
            </a:r>
            <a:endParaRPr b="0" lang="fr-CH" sz="2400" spc="-1" strike="noStrike">
              <a:latin typeface="Arial"/>
            </a:endParaRPr>
          </a:p>
          <a:p>
            <a:pPr>
              <a:lnSpc>
                <a:spcPct val="100000"/>
              </a:lnSpc>
            </a:pPr>
            <a:endParaRPr b="0" lang="fr-CH" sz="2400" spc="-1" strike="noStrike">
              <a:latin typeface="Arial"/>
            </a:endParaRPr>
          </a:p>
          <a:p>
            <a:pPr marL="343080" indent="-342720">
              <a:lnSpc>
                <a:spcPct val="100000"/>
              </a:lnSpc>
              <a:buClr>
                <a:srgbClr val="000000"/>
              </a:buClr>
              <a:buFont typeface="Arial"/>
              <a:buChar char="•"/>
            </a:pPr>
            <a:r>
              <a:rPr b="0" lang="fr-CH" sz="2400" spc="-1" strike="noStrike">
                <a:solidFill>
                  <a:srgbClr val="000000"/>
                </a:solidFill>
                <a:latin typeface="Arial"/>
                <a:ea typeface="DejaVu Sans"/>
              </a:rPr>
              <a:t>N’émet pas de CO2</a:t>
            </a:r>
            <a:endParaRPr b="0" lang="fr-CH" sz="2400" spc="-1" strike="noStrike">
              <a:latin typeface="Arial"/>
            </a:endParaRPr>
          </a:p>
          <a:p>
            <a:pPr>
              <a:lnSpc>
                <a:spcPct val="100000"/>
              </a:lnSpc>
            </a:pPr>
            <a:endParaRPr b="0" lang="fr-CH" sz="2400" spc="-1" strike="noStrike">
              <a:latin typeface="Arial"/>
            </a:endParaRPr>
          </a:p>
          <a:p>
            <a:pPr marL="343080" indent="-342720">
              <a:lnSpc>
                <a:spcPct val="100000"/>
              </a:lnSpc>
              <a:buClr>
                <a:srgbClr val="000000"/>
              </a:buClr>
              <a:buFont typeface="Arial"/>
              <a:buChar char="•"/>
            </a:pPr>
            <a:r>
              <a:rPr b="0" lang="fr-CH" sz="2400" spc="-1" strike="noStrike">
                <a:solidFill>
                  <a:srgbClr val="000000"/>
                </a:solidFill>
                <a:latin typeface="Arial"/>
                <a:ea typeface="DejaVu Sans"/>
              </a:rPr>
              <a:t>Vélo: le champion de l’efficience énergétique</a:t>
            </a:r>
            <a:endParaRPr b="0" lang="fr-CH" sz="2400" spc="-1" strike="noStrike">
              <a:latin typeface="Arial"/>
            </a:endParaRPr>
          </a:p>
          <a:p>
            <a:pPr>
              <a:lnSpc>
                <a:spcPct val="100000"/>
              </a:lnSpc>
            </a:pPr>
            <a:endParaRPr b="0" lang="fr-CH" sz="2400" spc="-1" strike="noStrike">
              <a:latin typeface="Arial"/>
            </a:endParaRPr>
          </a:p>
        </p:txBody>
      </p:sp>
      <p:pic>
        <p:nvPicPr>
          <p:cNvPr id="183" name="Picture 2" descr=""/>
          <p:cNvPicPr/>
          <p:nvPr/>
        </p:nvPicPr>
        <p:blipFill>
          <a:blip r:embed="rId1"/>
          <a:stretch/>
        </p:blipFill>
        <p:spPr>
          <a:xfrm>
            <a:off x="803160" y="2231640"/>
            <a:ext cx="5752800" cy="3970800"/>
          </a:xfrm>
          <a:prstGeom prst="rect">
            <a:avLst/>
          </a:prstGeom>
          <a:ln>
            <a:noFill/>
          </a:ln>
        </p:spPr>
      </p:pic>
      <p:sp>
        <p:nvSpPr>
          <p:cNvPr id="184" name="CustomShape 5"/>
          <p:cNvSpPr/>
          <p:nvPr/>
        </p:nvSpPr>
        <p:spPr>
          <a:xfrm>
            <a:off x="731880" y="6232320"/>
            <a:ext cx="63014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Sustainable Transport and public policy, Banister D. </a:t>
            </a:r>
            <a:endParaRPr b="0" lang="fr-CH" sz="1800" spc="-1" strike="noStrike">
              <a:latin typeface="Arial"/>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Mobilité douce: quels enjeux?</a:t>
            </a:r>
            <a:endParaRPr b="0" lang="fr-CH" sz="4400" spc="-1" strike="noStrike">
              <a:latin typeface="Arial"/>
            </a:endParaRPr>
          </a:p>
        </p:txBody>
      </p:sp>
      <p:sp>
        <p:nvSpPr>
          <p:cNvPr id="186"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15</a:t>
            </a:r>
            <a:endParaRPr b="0" lang="fr-CH" sz="1200" spc="-1" strike="noStrike">
              <a:latin typeface="Arial"/>
            </a:endParaRPr>
          </a:p>
        </p:txBody>
      </p:sp>
      <p:sp>
        <p:nvSpPr>
          <p:cNvPr id="187" name="CustomShape 3"/>
          <p:cNvSpPr/>
          <p:nvPr/>
        </p:nvSpPr>
        <p:spPr>
          <a:xfrm>
            <a:off x="803160" y="1627560"/>
            <a:ext cx="10514880" cy="4082400"/>
          </a:xfrm>
          <a:prstGeom prst="rect">
            <a:avLst/>
          </a:prstGeom>
          <a:noFill/>
          <a:ln>
            <a:noFill/>
          </a:ln>
        </p:spPr>
        <p:style>
          <a:lnRef idx="0"/>
          <a:fillRef idx="0"/>
          <a:effectRef idx="0"/>
          <a:fontRef idx="minor"/>
        </p:style>
        <p:txBody>
          <a:bodyPr lIns="90000" rIns="90000" tIns="45000" bIns="45000"/>
          <a:p>
            <a:pPr algn="ctr">
              <a:lnSpc>
                <a:spcPct val="100000"/>
              </a:lnSpc>
            </a:pPr>
            <a:r>
              <a:rPr b="1" lang="fr-CH" sz="2800" spc="-1" strike="noStrike">
                <a:solidFill>
                  <a:srgbClr val="000000"/>
                </a:solidFill>
                <a:latin typeface="Arial"/>
                <a:ea typeface="DejaVu Sans"/>
              </a:rPr>
              <a:t>Chaîne de déplacement</a:t>
            </a:r>
            <a:endParaRPr b="0" lang="fr-CH" sz="2800" spc="-1" strike="noStrike">
              <a:latin typeface="Arial"/>
            </a:endParaRPr>
          </a:p>
          <a:p>
            <a:pPr>
              <a:lnSpc>
                <a:spcPct val="100000"/>
              </a:lnSpc>
            </a:pPr>
            <a:endParaRPr b="0" lang="fr-CH" sz="2800" spc="-1" strike="noStrike">
              <a:latin typeface="Arial"/>
            </a:endParaRPr>
          </a:p>
        </p:txBody>
      </p:sp>
      <p:pic>
        <p:nvPicPr>
          <p:cNvPr id="188" name="Picture 1" descr=""/>
          <p:cNvPicPr/>
          <p:nvPr/>
        </p:nvPicPr>
        <p:blipFill>
          <a:blip r:embed="rId1"/>
          <a:stretch/>
        </p:blipFill>
        <p:spPr>
          <a:xfrm>
            <a:off x="2137320" y="2235240"/>
            <a:ext cx="7588080" cy="4169880"/>
          </a:xfrm>
          <a:prstGeom prst="rect">
            <a:avLst/>
          </a:prstGeom>
          <a:ln>
            <a:noFill/>
          </a:ln>
        </p:spPr>
      </p:pic>
      <p:sp>
        <p:nvSpPr>
          <p:cNvPr id="189" name="CustomShape 4"/>
          <p:cNvSpPr/>
          <p:nvPr/>
        </p:nvSpPr>
        <p:spPr>
          <a:xfrm>
            <a:off x="2137320" y="2235240"/>
            <a:ext cx="7588080" cy="4169880"/>
          </a:xfrm>
          <a:prstGeom prst="rect">
            <a:avLst/>
          </a:prstGeom>
          <a:noFill/>
          <a:ln>
            <a:solidFill>
              <a:schemeClr val="tx1"/>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90" name="CustomShape 5"/>
          <p:cNvSpPr/>
          <p:nvPr/>
        </p:nvSpPr>
        <p:spPr>
          <a:xfrm>
            <a:off x="7966080" y="6416640"/>
            <a:ext cx="18576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OFROU</a:t>
            </a:r>
            <a:endParaRPr b="0" lang="fr-CH" sz="1800" spc="-1" strike="noStrike">
              <a:latin typeface="Arial"/>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Mobilité douce: quels enjeux?</a:t>
            </a:r>
            <a:endParaRPr b="0" lang="fr-CH" sz="4400" spc="-1" strike="noStrike">
              <a:latin typeface="Arial"/>
            </a:endParaRPr>
          </a:p>
        </p:txBody>
      </p:sp>
      <p:sp>
        <p:nvSpPr>
          <p:cNvPr id="192"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16</a:t>
            </a:r>
            <a:endParaRPr b="0" lang="fr-CH" sz="1200" spc="-1" strike="noStrike">
              <a:latin typeface="Arial"/>
            </a:endParaRPr>
          </a:p>
        </p:txBody>
      </p:sp>
      <p:sp>
        <p:nvSpPr>
          <p:cNvPr id="193" name="CustomShape 3"/>
          <p:cNvSpPr/>
          <p:nvPr/>
        </p:nvSpPr>
        <p:spPr>
          <a:xfrm>
            <a:off x="803160" y="1627560"/>
            <a:ext cx="10514880" cy="4082400"/>
          </a:xfrm>
          <a:prstGeom prst="rect">
            <a:avLst/>
          </a:prstGeom>
          <a:noFill/>
          <a:ln>
            <a:noFill/>
          </a:ln>
        </p:spPr>
        <p:style>
          <a:lnRef idx="0"/>
          <a:fillRef idx="0"/>
          <a:effectRef idx="0"/>
          <a:fontRef idx="minor"/>
        </p:style>
        <p:txBody>
          <a:bodyPr lIns="90000" rIns="90000" tIns="45000" bIns="45000"/>
          <a:p>
            <a:pPr algn="ctr">
              <a:lnSpc>
                <a:spcPct val="100000"/>
              </a:lnSpc>
            </a:pPr>
            <a:r>
              <a:rPr b="1" lang="fr-CH" sz="2800" spc="-1" strike="noStrike">
                <a:solidFill>
                  <a:srgbClr val="000000"/>
                </a:solidFill>
                <a:latin typeface="Arial"/>
                <a:ea typeface="DejaVu Sans"/>
              </a:rPr>
              <a:t>Tourisme et loisirs</a:t>
            </a:r>
            <a:endParaRPr b="0" lang="fr-CH" sz="2800" spc="-1" strike="noStrike">
              <a:latin typeface="Arial"/>
            </a:endParaRPr>
          </a:p>
          <a:p>
            <a:pPr>
              <a:lnSpc>
                <a:spcPct val="100000"/>
              </a:lnSpc>
            </a:pPr>
            <a:endParaRPr b="0" lang="fr-CH" sz="2800" spc="-1" strike="noStrike">
              <a:latin typeface="Arial"/>
            </a:endParaRPr>
          </a:p>
        </p:txBody>
      </p:sp>
      <p:sp>
        <p:nvSpPr>
          <p:cNvPr id="194" name="CustomShape 4"/>
          <p:cNvSpPr/>
          <p:nvPr/>
        </p:nvSpPr>
        <p:spPr>
          <a:xfrm>
            <a:off x="803160" y="3447000"/>
            <a:ext cx="5731920" cy="155340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000000"/>
              </a:buClr>
              <a:buFont typeface="Arial"/>
              <a:buChar char="•"/>
            </a:pPr>
            <a:r>
              <a:rPr b="0" lang="fr-CH" sz="2400" spc="-1" strike="noStrike">
                <a:solidFill>
                  <a:srgbClr val="000000"/>
                </a:solidFill>
                <a:latin typeface="Arial"/>
                <a:ea typeface="DejaVu Sans"/>
              </a:rPr>
              <a:t>Plateforme </a:t>
            </a:r>
            <a:r>
              <a:rPr b="1" lang="fr-CH" sz="2400" spc="-1" strike="noStrike">
                <a:solidFill>
                  <a:srgbClr val="000000"/>
                </a:solidFill>
                <a:latin typeface="Arial"/>
                <a:ea typeface="DejaVu Sans"/>
              </a:rPr>
              <a:t>SuisseMobile</a:t>
            </a:r>
            <a:endParaRPr b="0" lang="fr-CH" sz="2400" spc="-1" strike="noStrike">
              <a:latin typeface="Arial"/>
            </a:endParaRPr>
          </a:p>
          <a:p>
            <a:pPr>
              <a:lnSpc>
                <a:spcPct val="100000"/>
              </a:lnSpc>
            </a:pPr>
            <a:endParaRPr b="0" lang="fr-CH" sz="2400" spc="-1" strike="noStrike">
              <a:latin typeface="Arial"/>
            </a:endParaRPr>
          </a:p>
          <a:p>
            <a:pPr marL="343080" indent="-342720">
              <a:lnSpc>
                <a:spcPct val="100000"/>
              </a:lnSpc>
              <a:buClr>
                <a:srgbClr val="000000"/>
              </a:buClr>
              <a:buFont typeface="Arial"/>
              <a:buChar char="•"/>
            </a:pPr>
            <a:r>
              <a:rPr b="0" lang="fr-CH" sz="2400" spc="-1" strike="noStrike">
                <a:solidFill>
                  <a:srgbClr val="000000"/>
                </a:solidFill>
                <a:latin typeface="Arial"/>
                <a:ea typeface="DejaVu Sans"/>
              </a:rPr>
              <a:t>Plus de </a:t>
            </a:r>
            <a:r>
              <a:rPr b="1" lang="fr-CH" sz="2400" spc="-1" strike="noStrike">
                <a:solidFill>
                  <a:srgbClr val="000000"/>
                </a:solidFill>
                <a:latin typeface="Arial"/>
                <a:ea typeface="DejaVu Sans"/>
              </a:rPr>
              <a:t>9‘000 km </a:t>
            </a:r>
            <a:r>
              <a:rPr b="0" lang="fr-CH" sz="2400" spc="-1" strike="noStrike">
                <a:solidFill>
                  <a:srgbClr val="000000"/>
                </a:solidFill>
                <a:latin typeface="Arial"/>
                <a:ea typeface="DejaVu Sans"/>
              </a:rPr>
              <a:t>d‘itinéraire vélo balisé (VTT non-compris)</a:t>
            </a:r>
            <a:endParaRPr b="0" lang="fr-CH" sz="2400" spc="-1" strike="noStrike">
              <a:latin typeface="Arial"/>
            </a:endParaRPr>
          </a:p>
        </p:txBody>
      </p:sp>
      <p:pic>
        <p:nvPicPr>
          <p:cNvPr id="195" name="Picture 2" descr=""/>
          <p:cNvPicPr/>
          <p:nvPr/>
        </p:nvPicPr>
        <p:blipFill>
          <a:blip r:embed="rId1"/>
          <a:stretch/>
        </p:blipFill>
        <p:spPr>
          <a:xfrm>
            <a:off x="6535440" y="3278880"/>
            <a:ext cx="3840480" cy="3008880"/>
          </a:xfrm>
          <a:prstGeom prst="rect">
            <a:avLst/>
          </a:prstGeom>
          <a:ln>
            <a:noFill/>
          </a:ln>
        </p:spPr>
      </p:pic>
      <p:pic>
        <p:nvPicPr>
          <p:cNvPr id="196" name="Picture 3" descr=""/>
          <p:cNvPicPr/>
          <p:nvPr/>
        </p:nvPicPr>
        <p:blipFill>
          <a:blip r:embed="rId2"/>
          <a:stretch/>
        </p:blipFill>
        <p:spPr>
          <a:xfrm>
            <a:off x="6535440" y="2479680"/>
            <a:ext cx="3840480" cy="814320"/>
          </a:xfrm>
          <a:prstGeom prst="rect">
            <a:avLst/>
          </a:prstGeom>
          <a:ln>
            <a:noFill/>
          </a:ln>
        </p:spPr>
      </p:pic>
      <p:sp>
        <p:nvSpPr>
          <p:cNvPr id="197" name="CustomShape 5"/>
          <p:cNvSpPr/>
          <p:nvPr/>
        </p:nvSpPr>
        <p:spPr>
          <a:xfrm>
            <a:off x="6865920" y="6288120"/>
            <a:ext cx="358272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https://schweizmobil.ch/fr</a:t>
            </a:r>
            <a:endParaRPr b="0" lang="fr-CH" sz="1800" spc="-1" strike="noStrike">
              <a:latin typeface="Arial"/>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CustomShape 1"/>
          <p:cNvSpPr/>
          <p:nvPr/>
        </p:nvSpPr>
        <p:spPr>
          <a:xfrm>
            <a:off x="851760" y="3463920"/>
            <a:ext cx="10670040" cy="2386800"/>
          </a:xfrm>
          <a:prstGeom prst="rect">
            <a:avLst/>
          </a:prstGeom>
          <a:noFill/>
          <a:ln>
            <a:noFill/>
          </a:ln>
        </p:spPr>
        <p:style>
          <a:lnRef idx="0"/>
          <a:fillRef idx="0"/>
          <a:effectRef idx="0"/>
          <a:fontRef idx="minor"/>
        </p:style>
        <p:txBody>
          <a:bodyPr lIns="90000" rIns="90000" tIns="45000" bIns="45000" anchor="ctr">
            <a:normAutofit/>
          </a:bodyPr>
          <a:p>
            <a:pPr algn="ctr">
              <a:lnSpc>
                <a:spcPct val="90000"/>
              </a:lnSpc>
            </a:pPr>
            <a:r>
              <a:rPr b="1" lang="fr-CH" sz="6000" spc="-1" strike="noStrike">
                <a:solidFill>
                  <a:srgbClr val="56a7dc"/>
                </a:solidFill>
                <a:latin typeface="Calibri Light"/>
                <a:ea typeface="DejaVu Sans"/>
              </a:rPr>
              <a:t>Suisse: stratégies et mesures pour promouvoir la mobilité douce</a:t>
            </a:r>
            <a:endParaRPr b="0" lang="fr-CH" sz="6000" spc="-1" strike="noStrike">
              <a:latin typeface="Arial"/>
            </a:endParaRPr>
          </a:p>
        </p:txBody>
      </p:sp>
      <p:pic>
        <p:nvPicPr>
          <p:cNvPr id="199" name="Image 5" descr=""/>
          <p:cNvPicPr/>
          <p:nvPr/>
        </p:nvPicPr>
        <p:blipFill>
          <a:blip r:embed="rId1"/>
          <a:stretch/>
        </p:blipFill>
        <p:spPr>
          <a:xfrm>
            <a:off x="4762440" y="789480"/>
            <a:ext cx="2666160" cy="2666160"/>
          </a:xfrm>
          <a:prstGeom prst="rect">
            <a:avLst/>
          </a:prstGeom>
          <a:ln>
            <a:noFill/>
          </a:ln>
        </p:spPr>
      </p:pic>
      <p:sp>
        <p:nvSpPr>
          <p:cNvPr id="200"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17</a:t>
            </a:r>
            <a:endParaRPr b="0" lang="fr-CH" sz="1200" spc="-1" strike="noStrike">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Suisse: stratégies et mesures pour</a:t>
            </a:r>
            <a:endParaRPr b="0" lang="fr-CH" sz="4400" spc="-1" strike="noStrike">
              <a:latin typeface="Arial"/>
            </a:endParaRPr>
          </a:p>
          <a:p>
            <a:pPr>
              <a:lnSpc>
                <a:spcPct val="90000"/>
              </a:lnSpc>
            </a:pPr>
            <a:r>
              <a:rPr b="1" lang="fr-CH" sz="4400" spc="-1" strike="noStrike">
                <a:solidFill>
                  <a:srgbClr val="56a7dc"/>
                </a:solidFill>
                <a:latin typeface="Calibri Light"/>
                <a:ea typeface="DejaVu Sans"/>
              </a:rPr>
              <a:t>promouvoir la mobilité douce</a:t>
            </a:r>
            <a:endParaRPr b="0" lang="fr-CH" sz="4400" spc="-1" strike="noStrike">
              <a:latin typeface="Arial"/>
            </a:endParaRPr>
          </a:p>
        </p:txBody>
      </p:sp>
      <p:sp>
        <p:nvSpPr>
          <p:cNvPr id="202" name="CustomShape 2"/>
          <p:cNvSpPr/>
          <p:nvPr/>
        </p:nvSpPr>
        <p:spPr>
          <a:xfrm>
            <a:off x="803160" y="2695320"/>
            <a:ext cx="10514880" cy="2663640"/>
          </a:xfrm>
          <a:prstGeom prst="rect">
            <a:avLst/>
          </a:prstGeom>
          <a:noFill/>
          <a:ln>
            <a:noFill/>
          </a:ln>
        </p:spPr>
        <p:style>
          <a:lnRef idx="0"/>
          <a:fillRef idx="0"/>
          <a:effectRef idx="0"/>
          <a:fontRef idx="minor"/>
        </p:style>
        <p:txBody>
          <a:bodyPr lIns="90000" rIns="90000" tIns="45000" bIns="45000">
            <a:normAutofit/>
          </a:bodyPr>
          <a:p>
            <a:pPr>
              <a:lnSpc>
                <a:spcPct val="100000"/>
              </a:lnSpc>
            </a:pPr>
            <a:r>
              <a:rPr b="0" i="1" lang="fr-CH" sz="2800" spc="-1" strike="noStrike">
                <a:solidFill>
                  <a:srgbClr val="000000"/>
                </a:solidFill>
                <a:latin typeface="Arial"/>
                <a:ea typeface="DejaVu Sans"/>
              </a:rPr>
              <a:t>« La politique suisse des transports s'astreint depuis quelques années à encourager la mobilité douce (MD), au quotidien et pendant les loisirs. L'OFROU a la mission délicate de mettre en place au niveau fédéral les conditions les plus avantageuses possibles pour promouvoir et renforcer la MD. »</a:t>
            </a:r>
            <a:endParaRPr b="0" lang="fr-CH" sz="2800" spc="-1" strike="noStrike">
              <a:latin typeface="Arial"/>
            </a:endParaRPr>
          </a:p>
        </p:txBody>
      </p:sp>
      <p:sp>
        <p:nvSpPr>
          <p:cNvPr id="203" name="CustomShape 3"/>
          <p:cNvSpPr/>
          <p:nvPr/>
        </p:nvSpPr>
        <p:spPr>
          <a:xfrm>
            <a:off x="8980560" y="4874760"/>
            <a:ext cx="18576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OFROU</a:t>
            </a:r>
            <a:endParaRPr b="0" lang="fr-CH" sz="1800" spc="-1" strike="noStrike">
              <a:latin typeface="Arial"/>
            </a:endParaRPr>
          </a:p>
        </p:txBody>
      </p:sp>
      <p:sp>
        <p:nvSpPr>
          <p:cNvPr id="204" name="CustomShape 4"/>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18</a:t>
            </a:r>
            <a:endParaRPr b="0" lang="fr-CH" sz="1200" spc="-1" strike="noStrike">
              <a:latin typeface="Arial"/>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Suisse: stratégies et mesures pour</a:t>
            </a:r>
            <a:endParaRPr b="0" lang="fr-CH" sz="4400" spc="-1" strike="noStrike">
              <a:latin typeface="Arial"/>
            </a:endParaRPr>
          </a:p>
          <a:p>
            <a:pPr>
              <a:lnSpc>
                <a:spcPct val="90000"/>
              </a:lnSpc>
            </a:pPr>
            <a:r>
              <a:rPr b="1" lang="fr-CH" sz="4400" spc="-1" strike="noStrike">
                <a:solidFill>
                  <a:srgbClr val="56a7dc"/>
                </a:solidFill>
                <a:latin typeface="Calibri Light"/>
                <a:ea typeface="DejaVu Sans"/>
              </a:rPr>
              <a:t>promouvoir la mobilité douce</a:t>
            </a:r>
            <a:endParaRPr b="0" lang="fr-CH" sz="4400" spc="-1" strike="noStrike">
              <a:latin typeface="Arial"/>
            </a:endParaRPr>
          </a:p>
        </p:txBody>
      </p:sp>
      <p:sp>
        <p:nvSpPr>
          <p:cNvPr id="206" name="CustomShape 2"/>
          <p:cNvSpPr/>
          <p:nvPr/>
        </p:nvSpPr>
        <p:spPr>
          <a:xfrm>
            <a:off x="803160" y="1796760"/>
            <a:ext cx="10514880" cy="4082400"/>
          </a:xfrm>
          <a:prstGeom prst="rect">
            <a:avLst/>
          </a:prstGeom>
          <a:noFill/>
          <a:ln>
            <a:noFill/>
          </a:ln>
        </p:spPr>
        <p:style>
          <a:lnRef idx="0"/>
          <a:fillRef idx="0"/>
          <a:effectRef idx="0"/>
          <a:fontRef idx="minor"/>
        </p:style>
        <p:txBody>
          <a:bodyPr lIns="90000" rIns="90000" tIns="45000" bIns="45000"/>
          <a:p>
            <a:pPr algn="ctr">
              <a:lnSpc>
                <a:spcPct val="100000"/>
              </a:lnSpc>
            </a:pPr>
            <a:r>
              <a:rPr b="1" lang="fr-CH" sz="2800" spc="-1" strike="noStrike">
                <a:solidFill>
                  <a:srgbClr val="000000"/>
                </a:solidFill>
                <a:latin typeface="Arial"/>
                <a:ea typeface="DejaVu Sans"/>
              </a:rPr>
              <a:t>Quelques constats</a:t>
            </a:r>
            <a:endParaRPr b="0" lang="fr-CH" sz="2800" spc="-1" strike="noStrike">
              <a:latin typeface="Arial"/>
            </a:endParaRPr>
          </a:p>
          <a:p>
            <a:pPr algn="ctr">
              <a:lnSpc>
                <a:spcPct val="100000"/>
              </a:lnSpc>
            </a:pPr>
            <a:endParaRPr b="0" lang="fr-CH" sz="2800" spc="-1" strike="noStrike">
              <a:latin typeface="Arial"/>
            </a:endParaRPr>
          </a:p>
          <a:p>
            <a:pPr marL="343080" indent="-342720">
              <a:lnSpc>
                <a:spcPct val="100000"/>
              </a:lnSpc>
              <a:buClr>
                <a:srgbClr val="000000"/>
              </a:buClr>
              <a:buFont typeface="Arial"/>
              <a:buChar char="•"/>
            </a:pPr>
            <a:r>
              <a:rPr b="0" lang="fr-CH" sz="2400" spc="-1" strike="noStrike">
                <a:solidFill>
                  <a:srgbClr val="000000"/>
                </a:solidFill>
                <a:latin typeface="Arial"/>
                <a:ea typeface="DejaVu Sans"/>
              </a:rPr>
              <a:t>La mobilité douce: 3ème pilier du transport de personnes (MD, transports publics, transports individuels motorisés) </a:t>
            </a:r>
            <a:endParaRPr b="0" lang="fr-CH" sz="2400" spc="-1" strike="noStrike">
              <a:latin typeface="Arial"/>
            </a:endParaRPr>
          </a:p>
          <a:p>
            <a:pPr>
              <a:lnSpc>
                <a:spcPct val="100000"/>
              </a:lnSpc>
            </a:pPr>
            <a:endParaRPr b="0" lang="fr-CH" sz="2400" spc="-1" strike="noStrike">
              <a:latin typeface="Arial"/>
            </a:endParaRPr>
          </a:p>
          <a:p>
            <a:pPr marL="343080" indent="-342720">
              <a:lnSpc>
                <a:spcPct val="100000"/>
              </a:lnSpc>
              <a:buClr>
                <a:srgbClr val="000000"/>
              </a:buClr>
              <a:buFont typeface="Arial"/>
              <a:buChar char="•"/>
            </a:pPr>
            <a:r>
              <a:rPr b="0" lang="fr-CH" sz="2400" spc="-1" strike="noStrike">
                <a:solidFill>
                  <a:srgbClr val="000000"/>
                </a:solidFill>
                <a:latin typeface="Arial"/>
                <a:ea typeface="DejaVu Sans"/>
              </a:rPr>
              <a:t>10% des trajets en voiture et 15% en TP urbains sont </a:t>
            </a:r>
            <a:r>
              <a:rPr b="1" lang="fr-CH" sz="2400" spc="-1" strike="noStrike">
                <a:solidFill>
                  <a:srgbClr val="000000"/>
                </a:solidFill>
                <a:latin typeface="Arial"/>
                <a:ea typeface="DejaVu Sans"/>
              </a:rPr>
              <a:t>inférieurs à 1 km </a:t>
            </a:r>
            <a:r>
              <a:rPr b="0" lang="fr-CH" sz="2400" spc="-1" strike="noStrike">
                <a:solidFill>
                  <a:srgbClr val="000000"/>
                </a:solidFill>
                <a:latin typeface="Arial"/>
                <a:ea typeface="DejaVu Sans"/>
              </a:rPr>
              <a:t>(+/-15min de marche) </a:t>
            </a:r>
            <a:endParaRPr b="0" lang="fr-CH" sz="2400" spc="-1" strike="noStrike">
              <a:latin typeface="Arial"/>
            </a:endParaRPr>
          </a:p>
          <a:p>
            <a:pPr>
              <a:lnSpc>
                <a:spcPct val="100000"/>
              </a:lnSpc>
            </a:pPr>
            <a:endParaRPr b="0" lang="fr-CH" sz="2400" spc="-1" strike="noStrike">
              <a:latin typeface="Arial"/>
            </a:endParaRPr>
          </a:p>
          <a:p>
            <a:pPr marL="343080" indent="-342720">
              <a:lnSpc>
                <a:spcPct val="100000"/>
              </a:lnSpc>
              <a:buClr>
                <a:srgbClr val="000000"/>
              </a:buClr>
              <a:buFont typeface="Arial"/>
              <a:buChar char="•"/>
            </a:pPr>
            <a:r>
              <a:rPr b="0" lang="fr-CH" sz="2400" spc="-1" strike="noStrike">
                <a:solidFill>
                  <a:srgbClr val="000000"/>
                </a:solidFill>
                <a:latin typeface="Arial"/>
                <a:ea typeface="DejaVu Sans"/>
              </a:rPr>
              <a:t>1/3 des trajets en voiture et 60% en TP urbains sont </a:t>
            </a:r>
            <a:r>
              <a:rPr b="1" lang="fr-CH" sz="2400" spc="-1" strike="noStrike">
                <a:solidFill>
                  <a:srgbClr val="000000"/>
                </a:solidFill>
                <a:latin typeface="Arial"/>
                <a:ea typeface="DejaVu Sans"/>
              </a:rPr>
              <a:t>inférieurs à 3 km </a:t>
            </a:r>
            <a:r>
              <a:rPr b="0" lang="fr-CH" sz="2400" spc="-1" strike="noStrike">
                <a:solidFill>
                  <a:srgbClr val="000000"/>
                </a:solidFill>
                <a:latin typeface="Arial"/>
                <a:ea typeface="DejaVu Sans"/>
              </a:rPr>
              <a:t>(10-15min à vélo)</a:t>
            </a:r>
            <a:endParaRPr b="0" lang="fr-CH" sz="2400" spc="-1" strike="noStrike">
              <a:latin typeface="Arial"/>
            </a:endParaRPr>
          </a:p>
          <a:p>
            <a:pPr>
              <a:lnSpc>
                <a:spcPct val="100000"/>
              </a:lnSpc>
            </a:pPr>
            <a:endParaRPr b="0" lang="fr-CH" sz="2400" spc="-1" strike="noStrike">
              <a:latin typeface="Arial"/>
            </a:endParaRPr>
          </a:p>
        </p:txBody>
      </p:sp>
      <p:sp>
        <p:nvSpPr>
          <p:cNvPr id="207" name="CustomShape 3"/>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19</a:t>
            </a:r>
            <a:endParaRPr b="0" lang="fr-CH" sz="1200" spc="-1" strike="noStrike">
              <a:latin typeface="Arial"/>
            </a:endParaRPr>
          </a:p>
        </p:txBody>
      </p:sp>
      <p:sp>
        <p:nvSpPr>
          <p:cNvPr id="208" name="CustomShape 4"/>
          <p:cNvSpPr/>
          <p:nvPr/>
        </p:nvSpPr>
        <p:spPr>
          <a:xfrm>
            <a:off x="9482400" y="6091920"/>
            <a:ext cx="16671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600" spc="-1" strike="noStrike">
                <a:solidFill>
                  <a:srgbClr val="000000"/>
                </a:solidFill>
                <a:latin typeface="Arial"/>
                <a:ea typeface="DejaVu Sans"/>
              </a:rPr>
              <a:t>Source: OFROU</a:t>
            </a:r>
            <a:endParaRPr b="0" lang="fr-CH" sz="1600" spc="-1" strike="noStrike">
              <a:latin typeface="Arial"/>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Plan du cours</a:t>
            </a:r>
            <a:endParaRPr b="0" lang="fr-CH" sz="4400" spc="-1" strike="noStrike">
              <a:latin typeface="Arial"/>
            </a:endParaRPr>
          </a:p>
        </p:txBody>
      </p:sp>
      <p:sp>
        <p:nvSpPr>
          <p:cNvPr id="125"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2</a:t>
            </a:r>
            <a:endParaRPr b="0" lang="fr-CH" sz="1200" spc="-1" strike="noStrike">
              <a:latin typeface="Arial"/>
            </a:endParaRPr>
          </a:p>
        </p:txBody>
      </p:sp>
      <p:sp>
        <p:nvSpPr>
          <p:cNvPr id="126" name="CustomShape 3"/>
          <p:cNvSpPr/>
          <p:nvPr/>
        </p:nvSpPr>
        <p:spPr>
          <a:xfrm>
            <a:off x="685800" y="1544400"/>
            <a:ext cx="10632240" cy="5209560"/>
          </a:xfrm>
          <a:prstGeom prst="rect">
            <a:avLst/>
          </a:prstGeom>
          <a:noFill/>
          <a:ln>
            <a:noFill/>
          </a:ln>
        </p:spPr>
        <p:style>
          <a:lnRef idx="0"/>
          <a:fillRef idx="0"/>
          <a:effectRef idx="0"/>
          <a:fontRef idx="minor"/>
        </p:style>
        <p:txBody>
          <a:bodyPr lIns="90000" rIns="90000" tIns="45000" bIns="45000"/>
          <a:p>
            <a:pPr marL="457200" indent="-456840">
              <a:lnSpc>
                <a:spcPct val="100000"/>
              </a:lnSpc>
              <a:buClr>
                <a:srgbClr val="000000"/>
              </a:buClr>
              <a:buFont typeface="Arial"/>
              <a:buChar char="•"/>
            </a:pPr>
            <a:r>
              <a:rPr b="0" lang="fr-CH" sz="2800" spc="-1" strike="noStrike">
                <a:solidFill>
                  <a:srgbClr val="000000"/>
                </a:solidFill>
                <a:latin typeface="Arial"/>
                <a:ea typeface="DejaVu Sans"/>
              </a:rPr>
              <a:t>Quelques chiffres…</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800" spc="-1" strike="noStrike">
                <a:solidFill>
                  <a:srgbClr val="000000"/>
                </a:solidFill>
                <a:latin typeface="Arial"/>
                <a:ea typeface="DejaVu Sans"/>
              </a:rPr>
              <a:t>Mobilité douce: quels enjeux?</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800" spc="-1" strike="noStrike">
                <a:solidFill>
                  <a:srgbClr val="000000"/>
                </a:solidFill>
                <a:latin typeface="Arial"/>
                <a:ea typeface="DejaVu Sans"/>
              </a:rPr>
              <a:t>Suisse: stratégies et mesures pour promouvoir le vélo</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800" spc="-1" strike="noStrike">
                <a:solidFill>
                  <a:srgbClr val="000000"/>
                </a:solidFill>
                <a:latin typeface="Arial"/>
                <a:ea typeface="DejaVu Sans"/>
              </a:rPr>
              <a:t>Etudes de cas:</a:t>
            </a:r>
            <a:endParaRPr b="0" lang="fr-CH" sz="2800" spc="-1" strike="noStrike">
              <a:latin typeface="Arial"/>
            </a:endParaRPr>
          </a:p>
          <a:p>
            <a:pPr lvl="2" marL="1371600" indent="-456840">
              <a:lnSpc>
                <a:spcPct val="100000"/>
              </a:lnSpc>
              <a:buClr>
                <a:srgbClr val="000000"/>
              </a:buClr>
              <a:buFont typeface="Arial"/>
              <a:buChar char="•"/>
            </a:pPr>
            <a:r>
              <a:rPr b="0" lang="fr-CH" sz="2800" spc="-1" strike="noStrike">
                <a:solidFill>
                  <a:srgbClr val="000000"/>
                </a:solidFill>
                <a:latin typeface="Arial"/>
                <a:ea typeface="DejaVu Sans"/>
              </a:rPr>
              <a:t>Genève, la Voie Verte</a:t>
            </a:r>
            <a:endParaRPr b="0" lang="fr-CH" sz="2800" spc="-1" strike="noStrike">
              <a:latin typeface="Arial"/>
            </a:endParaRPr>
          </a:p>
          <a:p>
            <a:pPr lvl="2" marL="1371600" indent="-456840">
              <a:lnSpc>
                <a:spcPct val="100000"/>
              </a:lnSpc>
              <a:buClr>
                <a:srgbClr val="000000"/>
              </a:buClr>
              <a:buFont typeface="Arial"/>
              <a:buChar char="•"/>
            </a:pPr>
            <a:r>
              <a:rPr b="0" lang="fr-CH" sz="2800" spc="-1" strike="noStrike">
                <a:solidFill>
                  <a:srgbClr val="000000"/>
                </a:solidFill>
                <a:latin typeface="Arial"/>
                <a:ea typeface="DejaVu Sans"/>
              </a:rPr>
              <a:t>Copenhague, un exemple à suivre? </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800" spc="-1" strike="noStrike">
                <a:solidFill>
                  <a:srgbClr val="000000"/>
                </a:solidFill>
                <a:latin typeface="Arial"/>
                <a:ea typeface="DejaVu Sans"/>
              </a:rPr>
              <a:t>Mobilité et COVID19</a:t>
            </a:r>
            <a:endParaRPr b="0" lang="fr-CH" sz="2800" spc="-1" strike="noStrike">
              <a:latin typeface="Arial"/>
            </a:endParaRPr>
          </a:p>
          <a:p>
            <a:pPr>
              <a:lnSpc>
                <a:spcPct val="100000"/>
              </a:lnSpc>
            </a:pPr>
            <a:endParaRPr b="0" lang="fr-CH" sz="28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Suisse: </a:t>
            </a:r>
            <a:r>
              <a:rPr b="1" lang="fr-CH" sz="4400" spc="-1" strike="noStrike" u="sng">
                <a:solidFill>
                  <a:srgbClr val="56a7dc"/>
                </a:solidFill>
                <a:uFillTx/>
                <a:latin typeface="Calibri Light"/>
                <a:ea typeface="DejaVu Sans"/>
              </a:rPr>
              <a:t>stratégies</a:t>
            </a:r>
            <a:r>
              <a:rPr b="1" lang="fr-CH" sz="4400" spc="-1" strike="noStrike">
                <a:solidFill>
                  <a:srgbClr val="56a7dc"/>
                </a:solidFill>
                <a:latin typeface="Calibri Light"/>
                <a:ea typeface="DejaVu Sans"/>
              </a:rPr>
              <a:t> et mesures pour</a:t>
            </a:r>
            <a:endParaRPr b="0" lang="fr-CH" sz="4400" spc="-1" strike="noStrike">
              <a:latin typeface="Arial"/>
            </a:endParaRPr>
          </a:p>
          <a:p>
            <a:pPr>
              <a:lnSpc>
                <a:spcPct val="90000"/>
              </a:lnSpc>
            </a:pPr>
            <a:r>
              <a:rPr b="1" lang="fr-CH" sz="4400" spc="-1" strike="noStrike">
                <a:solidFill>
                  <a:srgbClr val="56a7dc"/>
                </a:solidFill>
                <a:latin typeface="Calibri Light"/>
                <a:ea typeface="DejaVu Sans"/>
              </a:rPr>
              <a:t>promouvoir la mobilité douce</a:t>
            </a:r>
            <a:endParaRPr b="0" lang="fr-CH" sz="4400" spc="-1" strike="noStrike">
              <a:latin typeface="Arial"/>
            </a:endParaRPr>
          </a:p>
        </p:txBody>
      </p:sp>
      <p:pic>
        <p:nvPicPr>
          <p:cNvPr id="210" name="Picture 1" descr=""/>
          <p:cNvPicPr/>
          <p:nvPr/>
        </p:nvPicPr>
        <p:blipFill>
          <a:blip r:embed="rId1"/>
          <a:stretch/>
        </p:blipFill>
        <p:spPr>
          <a:xfrm>
            <a:off x="1858320" y="1747800"/>
            <a:ext cx="8346960" cy="4608360"/>
          </a:xfrm>
          <a:prstGeom prst="rect">
            <a:avLst/>
          </a:prstGeom>
          <a:ln>
            <a:noFill/>
          </a:ln>
        </p:spPr>
      </p:pic>
      <p:sp>
        <p:nvSpPr>
          <p:cNvPr id="211" name="CustomShape 2"/>
          <p:cNvSpPr/>
          <p:nvPr/>
        </p:nvSpPr>
        <p:spPr>
          <a:xfrm>
            <a:off x="8402760" y="6418080"/>
            <a:ext cx="18576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OFROU</a:t>
            </a:r>
            <a:endParaRPr b="0" lang="fr-CH" sz="1800" spc="-1" strike="noStrike">
              <a:latin typeface="Arial"/>
            </a:endParaRPr>
          </a:p>
        </p:txBody>
      </p:sp>
      <p:sp>
        <p:nvSpPr>
          <p:cNvPr id="212" name="CustomShape 3"/>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20</a:t>
            </a:r>
            <a:endParaRPr b="0" lang="fr-CH" sz="1200" spc="-1" strike="noStrike">
              <a:latin typeface="Arial"/>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Suisse: </a:t>
            </a:r>
            <a:r>
              <a:rPr b="1" lang="fr-CH" sz="4400" spc="-1" strike="noStrike" u="sng">
                <a:solidFill>
                  <a:srgbClr val="56a7dc"/>
                </a:solidFill>
                <a:uFillTx/>
                <a:latin typeface="Calibri Light"/>
                <a:ea typeface="DejaVu Sans"/>
              </a:rPr>
              <a:t>stratégies</a:t>
            </a:r>
            <a:r>
              <a:rPr b="1" lang="fr-CH" sz="4400" spc="-1" strike="noStrike">
                <a:solidFill>
                  <a:srgbClr val="56a7dc"/>
                </a:solidFill>
                <a:latin typeface="Calibri Light"/>
                <a:ea typeface="DejaVu Sans"/>
              </a:rPr>
              <a:t> et mesures pour</a:t>
            </a:r>
            <a:endParaRPr b="0" lang="fr-CH" sz="4400" spc="-1" strike="noStrike">
              <a:latin typeface="Arial"/>
            </a:endParaRPr>
          </a:p>
          <a:p>
            <a:pPr>
              <a:lnSpc>
                <a:spcPct val="90000"/>
              </a:lnSpc>
            </a:pPr>
            <a:r>
              <a:rPr b="1" lang="fr-CH" sz="4400" spc="-1" strike="noStrike">
                <a:solidFill>
                  <a:srgbClr val="56a7dc"/>
                </a:solidFill>
                <a:latin typeface="Calibri Light"/>
                <a:ea typeface="DejaVu Sans"/>
              </a:rPr>
              <a:t>promouvoir la mobilité douce</a:t>
            </a:r>
            <a:endParaRPr b="0" lang="fr-CH" sz="4400" spc="-1" strike="noStrike">
              <a:latin typeface="Arial"/>
            </a:endParaRPr>
          </a:p>
        </p:txBody>
      </p:sp>
      <p:sp>
        <p:nvSpPr>
          <p:cNvPr id="214"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21</a:t>
            </a:r>
            <a:endParaRPr b="0" lang="fr-CH" sz="1200" spc="-1" strike="noStrike">
              <a:latin typeface="Arial"/>
            </a:endParaRPr>
          </a:p>
        </p:txBody>
      </p:sp>
      <p:sp>
        <p:nvSpPr>
          <p:cNvPr id="215" name="CustomShape 3"/>
          <p:cNvSpPr/>
          <p:nvPr/>
        </p:nvSpPr>
        <p:spPr>
          <a:xfrm>
            <a:off x="803160" y="3003120"/>
            <a:ext cx="3969000" cy="2284920"/>
          </a:xfrm>
          <a:prstGeom prst="rect">
            <a:avLst/>
          </a:prstGeom>
          <a:noFill/>
          <a:ln>
            <a:noFill/>
          </a:ln>
        </p:spPr>
        <p:style>
          <a:lnRef idx="0"/>
          <a:fillRef idx="0"/>
          <a:effectRef idx="0"/>
          <a:fontRef idx="minor"/>
        </p:style>
        <p:txBody>
          <a:bodyPr lIns="90000" rIns="90000" tIns="45000" bIns="45000"/>
          <a:p>
            <a:pPr>
              <a:lnSpc>
                <a:spcPct val="100000"/>
              </a:lnSpc>
            </a:pPr>
            <a:r>
              <a:rPr b="0" lang="fr-CH" sz="2400" spc="-1" strike="noStrike">
                <a:solidFill>
                  <a:srgbClr val="000000"/>
                </a:solidFill>
                <a:latin typeface="Arial"/>
                <a:ea typeface="DejaVu Sans"/>
              </a:rPr>
              <a:t>1/3 des subventions fédérales sont destinées à la mobilité douce et à l‘aménagement de l‘espace public: </a:t>
            </a:r>
            <a:r>
              <a:rPr b="1" lang="fr-CH" sz="2400" spc="-1" strike="noStrike">
                <a:solidFill>
                  <a:srgbClr val="000000"/>
                </a:solidFill>
                <a:latin typeface="Arial"/>
                <a:ea typeface="DejaVu Sans"/>
              </a:rPr>
              <a:t>466 milions de CHF</a:t>
            </a:r>
            <a:br/>
            <a:endParaRPr b="0" lang="fr-CH" sz="2400" spc="-1" strike="noStrike">
              <a:latin typeface="Arial"/>
            </a:endParaRPr>
          </a:p>
        </p:txBody>
      </p:sp>
      <p:pic>
        <p:nvPicPr>
          <p:cNvPr id="216" name="Picture 2" descr=""/>
          <p:cNvPicPr/>
          <p:nvPr/>
        </p:nvPicPr>
        <p:blipFill>
          <a:blip r:embed="rId1"/>
          <a:stretch/>
        </p:blipFill>
        <p:spPr>
          <a:xfrm>
            <a:off x="4970880" y="2082240"/>
            <a:ext cx="6347160" cy="4144320"/>
          </a:xfrm>
          <a:prstGeom prst="rect">
            <a:avLst/>
          </a:prstGeom>
          <a:ln>
            <a:solidFill>
              <a:srgbClr val="000000"/>
            </a:solidFill>
          </a:ln>
        </p:spPr>
      </p:pic>
      <p:sp>
        <p:nvSpPr>
          <p:cNvPr id="217" name="CustomShape 4"/>
          <p:cNvSpPr/>
          <p:nvPr/>
        </p:nvSpPr>
        <p:spPr>
          <a:xfrm>
            <a:off x="9558720" y="6233400"/>
            <a:ext cx="18576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OFROU</a:t>
            </a:r>
            <a:endParaRPr b="0" lang="fr-CH" sz="1800" spc="-1" strike="noStrike">
              <a:latin typeface="Arial"/>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Suisse: stratégies et </a:t>
            </a:r>
            <a:r>
              <a:rPr b="1" lang="fr-CH" sz="4400" spc="-1" strike="noStrike" u="sng">
                <a:solidFill>
                  <a:srgbClr val="56a7dc"/>
                </a:solidFill>
                <a:uFillTx/>
                <a:latin typeface="Calibri Light"/>
                <a:ea typeface="DejaVu Sans"/>
              </a:rPr>
              <a:t>mesures</a:t>
            </a:r>
            <a:r>
              <a:rPr b="1" lang="fr-CH" sz="4400" spc="-1" strike="noStrike">
                <a:solidFill>
                  <a:srgbClr val="56a7dc"/>
                </a:solidFill>
                <a:latin typeface="Calibri Light"/>
                <a:ea typeface="DejaVu Sans"/>
              </a:rPr>
              <a:t> pour</a:t>
            </a:r>
            <a:endParaRPr b="0" lang="fr-CH" sz="4400" spc="-1" strike="noStrike">
              <a:latin typeface="Arial"/>
            </a:endParaRPr>
          </a:p>
          <a:p>
            <a:pPr>
              <a:lnSpc>
                <a:spcPct val="90000"/>
              </a:lnSpc>
            </a:pPr>
            <a:r>
              <a:rPr b="1" lang="fr-CH" sz="4400" spc="-1" strike="noStrike">
                <a:solidFill>
                  <a:srgbClr val="56a7dc"/>
                </a:solidFill>
                <a:latin typeface="Calibri Light"/>
                <a:ea typeface="DejaVu Sans"/>
              </a:rPr>
              <a:t>promouvoir la mobilité douce</a:t>
            </a:r>
            <a:endParaRPr b="0" lang="fr-CH" sz="4400" spc="-1" strike="noStrike">
              <a:latin typeface="Arial"/>
            </a:endParaRPr>
          </a:p>
        </p:txBody>
      </p:sp>
      <p:sp>
        <p:nvSpPr>
          <p:cNvPr id="219"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22</a:t>
            </a:r>
            <a:endParaRPr b="0" lang="fr-CH" sz="1200" spc="-1" strike="noStrike">
              <a:latin typeface="Arial"/>
            </a:endParaRPr>
          </a:p>
        </p:txBody>
      </p:sp>
      <p:sp>
        <p:nvSpPr>
          <p:cNvPr id="220" name="CustomShape 3"/>
          <p:cNvSpPr/>
          <p:nvPr/>
        </p:nvSpPr>
        <p:spPr>
          <a:xfrm>
            <a:off x="803160" y="2354400"/>
            <a:ext cx="10514880" cy="2649960"/>
          </a:xfrm>
          <a:prstGeom prst="rect">
            <a:avLst/>
          </a:prstGeom>
          <a:noFill/>
          <a:ln>
            <a:noFill/>
          </a:ln>
        </p:spPr>
        <p:style>
          <a:lnRef idx="0"/>
          <a:fillRef idx="0"/>
          <a:effectRef idx="0"/>
          <a:fontRef idx="minor"/>
        </p:style>
        <p:txBody>
          <a:bodyPr lIns="90000" rIns="90000" tIns="45000" bIns="45000"/>
          <a:p>
            <a:pPr>
              <a:lnSpc>
                <a:spcPct val="100000"/>
              </a:lnSpc>
            </a:pPr>
            <a:endParaRPr b="0" lang="fr-CH" sz="1800" spc="-1" strike="noStrike">
              <a:latin typeface="Arial"/>
            </a:endParaRPr>
          </a:p>
          <a:p>
            <a:pPr marL="457200" indent="-456840">
              <a:lnSpc>
                <a:spcPct val="100000"/>
              </a:lnSpc>
              <a:buClr>
                <a:srgbClr val="000000"/>
              </a:buClr>
              <a:buFont typeface="Arial"/>
              <a:buChar char="•"/>
            </a:pPr>
            <a:r>
              <a:rPr b="0" lang="fr-CH" sz="2800" spc="-1" strike="noStrike">
                <a:solidFill>
                  <a:srgbClr val="000000"/>
                </a:solidFill>
                <a:latin typeface="Arial"/>
                <a:ea typeface="DejaVu Sans"/>
              </a:rPr>
              <a:t>Créer des itinéraires </a:t>
            </a:r>
            <a:r>
              <a:rPr b="1" lang="fr-CH" sz="2800" spc="-1" strike="noStrike">
                <a:solidFill>
                  <a:srgbClr val="000000"/>
                </a:solidFill>
                <a:latin typeface="Arial"/>
                <a:ea typeface="DejaVu Sans"/>
              </a:rPr>
              <a:t>rapides, directs et en réseau </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800" spc="-1" strike="noStrike">
                <a:solidFill>
                  <a:srgbClr val="000000"/>
                </a:solidFill>
                <a:latin typeface="Arial"/>
                <a:ea typeface="DejaVu Sans"/>
              </a:rPr>
              <a:t>Assurer des trajets </a:t>
            </a:r>
            <a:r>
              <a:rPr b="1" lang="fr-CH" sz="2800" spc="-1" strike="noStrike">
                <a:solidFill>
                  <a:srgbClr val="000000"/>
                </a:solidFill>
                <a:latin typeface="Arial"/>
                <a:ea typeface="DejaVu Sans"/>
              </a:rPr>
              <a:t>sécurisés</a:t>
            </a:r>
            <a:r>
              <a:rPr b="0" lang="fr-CH" sz="2800" spc="-1" strike="noStrike">
                <a:solidFill>
                  <a:srgbClr val="000000"/>
                </a:solidFill>
                <a:latin typeface="Arial"/>
                <a:ea typeface="DejaVu Sans"/>
              </a:rPr>
              <a:t> et </a:t>
            </a:r>
            <a:r>
              <a:rPr b="1" lang="fr-CH" sz="2800" spc="-1" strike="noStrike">
                <a:solidFill>
                  <a:srgbClr val="000000"/>
                </a:solidFill>
                <a:latin typeface="Arial"/>
                <a:ea typeface="DejaVu Sans"/>
              </a:rPr>
              <a:t>appropriables par tous </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1" lang="fr-CH" sz="2800" spc="-1" strike="noStrike">
                <a:solidFill>
                  <a:srgbClr val="000000"/>
                </a:solidFill>
                <a:latin typeface="Arial"/>
                <a:ea typeface="DejaVu Sans"/>
              </a:rPr>
              <a:t>Légitimer</a:t>
            </a:r>
            <a:r>
              <a:rPr b="0" lang="fr-CH" sz="2800" spc="-1" strike="noStrike">
                <a:solidFill>
                  <a:srgbClr val="000000"/>
                </a:solidFill>
                <a:latin typeface="Arial"/>
                <a:ea typeface="DejaVu Sans"/>
              </a:rPr>
              <a:t> le vélo comme moyen de transport à part entière</a:t>
            </a:r>
            <a:endParaRPr b="0" lang="fr-CH" sz="2800" spc="-1" strike="noStrike">
              <a:latin typeface="Arial"/>
            </a:endParaRPr>
          </a:p>
        </p:txBody>
      </p:sp>
      <p:sp>
        <p:nvSpPr>
          <p:cNvPr id="221" name="CustomShape 4"/>
          <p:cNvSpPr/>
          <p:nvPr/>
        </p:nvSpPr>
        <p:spPr>
          <a:xfrm>
            <a:off x="3728520" y="6018120"/>
            <a:ext cx="79308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600" spc="-1" strike="noStrike">
                <a:solidFill>
                  <a:srgbClr val="000000"/>
                </a:solidFill>
                <a:latin typeface="Arial"/>
                <a:ea typeface="DejaVu Sans"/>
              </a:rPr>
              <a:t>Source: P.Rérat: </a:t>
            </a:r>
            <a:r>
              <a:rPr b="0" i="1" lang="fr-CH" sz="1600" spc="-1" strike="noStrike">
                <a:solidFill>
                  <a:srgbClr val="000000"/>
                </a:solidFill>
                <a:latin typeface="Arial"/>
                <a:ea typeface="DejaVu Sans"/>
              </a:rPr>
              <a:t>La pratique du vélo en Suisse</a:t>
            </a:r>
            <a:r>
              <a:rPr b="0" lang="fr-CH" sz="1600" spc="-1" strike="noStrike">
                <a:solidFill>
                  <a:srgbClr val="000000"/>
                </a:solidFill>
                <a:latin typeface="Arial"/>
                <a:ea typeface="DejaVu Sans"/>
              </a:rPr>
              <a:t>. Journées biennales GSE, 13.02.2018 </a:t>
            </a:r>
            <a:endParaRPr b="0" lang="fr-CH" sz="1600" spc="-1" strike="noStrike">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CustomShape 1"/>
          <p:cNvSpPr/>
          <p:nvPr/>
        </p:nvSpPr>
        <p:spPr>
          <a:xfrm>
            <a:off x="1523880" y="3463920"/>
            <a:ext cx="9143280" cy="2386800"/>
          </a:xfrm>
          <a:prstGeom prst="rect">
            <a:avLst/>
          </a:prstGeom>
          <a:noFill/>
          <a:ln>
            <a:noFill/>
          </a:ln>
        </p:spPr>
        <p:style>
          <a:lnRef idx="0"/>
          <a:fillRef idx="0"/>
          <a:effectRef idx="0"/>
          <a:fontRef idx="minor"/>
        </p:style>
        <p:txBody>
          <a:bodyPr lIns="90000" rIns="90000" tIns="45000" bIns="45000" anchor="ctr">
            <a:normAutofit/>
          </a:bodyPr>
          <a:p>
            <a:pPr algn="ctr">
              <a:lnSpc>
                <a:spcPct val="90000"/>
              </a:lnSpc>
            </a:pPr>
            <a:r>
              <a:rPr b="1" lang="fr-CH" sz="6000" spc="-1" strike="noStrike">
                <a:solidFill>
                  <a:srgbClr val="56a7dc"/>
                </a:solidFill>
                <a:latin typeface="Calibri Light"/>
                <a:ea typeface="DejaVu Sans"/>
              </a:rPr>
              <a:t>Etudes de cas</a:t>
            </a:r>
            <a:endParaRPr b="0" lang="fr-CH" sz="6000" spc="-1" strike="noStrike">
              <a:latin typeface="Arial"/>
            </a:endParaRPr>
          </a:p>
        </p:txBody>
      </p:sp>
      <p:pic>
        <p:nvPicPr>
          <p:cNvPr id="223" name="Image 5" descr=""/>
          <p:cNvPicPr/>
          <p:nvPr/>
        </p:nvPicPr>
        <p:blipFill>
          <a:blip r:embed="rId1"/>
          <a:stretch/>
        </p:blipFill>
        <p:spPr>
          <a:xfrm>
            <a:off x="4762440" y="789480"/>
            <a:ext cx="2666160" cy="2666160"/>
          </a:xfrm>
          <a:prstGeom prst="rect">
            <a:avLst/>
          </a:prstGeom>
          <a:ln>
            <a:noFill/>
          </a:ln>
        </p:spPr>
      </p:pic>
      <p:sp>
        <p:nvSpPr>
          <p:cNvPr id="224"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23</a:t>
            </a:r>
            <a:endParaRPr b="0" lang="fr-CH" sz="1200" spc="-1" strike="noStrike">
              <a:latin typeface="Arial"/>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Etudes de cas</a:t>
            </a:r>
            <a:endParaRPr b="0" lang="fr-CH" sz="4400" spc="-1" strike="noStrike">
              <a:latin typeface="Arial"/>
            </a:endParaRPr>
          </a:p>
        </p:txBody>
      </p:sp>
      <p:sp>
        <p:nvSpPr>
          <p:cNvPr id="226"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24</a:t>
            </a:r>
            <a:endParaRPr b="0" lang="fr-CH" sz="1200" spc="-1" strike="noStrike">
              <a:latin typeface="Arial"/>
            </a:endParaRPr>
          </a:p>
        </p:txBody>
      </p:sp>
      <p:sp>
        <p:nvSpPr>
          <p:cNvPr id="227" name="CustomShape 3"/>
          <p:cNvSpPr/>
          <p:nvPr/>
        </p:nvSpPr>
        <p:spPr>
          <a:xfrm>
            <a:off x="803160" y="2354400"/>
            <a:ext cx="10514880" cy="1796760"/>
          </a:xfrm>
          <a:prstGeom prst="rect">
            <a:avLst/>
          </a:prstGeom>
          <a:noFill/>
          <a:ln>
            <a:noFill/>
          </a:ln>
        </p:spPr>
        <p:style>
          <a:lnRef idx="0"/>
          <a:fillRef idx="0"/>
          <a:effectRef idx="0"/>
          <a:fontRef idx="minor"/>
        </p:style>
        <p:txBody>
          <a:bodyPr lIns="90000" rIns="90000" tIns="45000" bIns="45000"/>
          <a:p>
            <a:pPr>
              <a:lnSpc>
                <a:spcPct val="100000"/>
              </a:lnSpc>
            </a:pPr>
            <a:endParaRPr b="0" lang="fr-CH" sz="1800" spc="-1" strike="noStrike">
              <a:latin typeface="Arial"/>
            </a:endParaRPr>
          </a:p>
          <a:p>
            <a:pPr marL="457200" indent="-456840">
              <a:lnSpc>
                <a:spcPct val="100000"/>
              </a:lnSpc>
              <a:buClr>
                <a:srgbClr val="000000"/>
              </a:buClr>
              <a:buFont typeface="Arial"/>
              <a:buChar char="•"/>
            </a:pPr>
            <a:r>
              <a:rPr b="1" lang="fr-CH" sz="2800" spc="-1" strike="noStrike">
                <a:solidFill>
                  <a:srgbClr val="000000"/>
                </a:solidFill>
                <a:latin typeface="Arial"/>
                <a:ea typeface="DejaVu Sans"/>
              </a:rPr>
              <a:t>Genève</a:t>
            </a:r>
            <a:r>
              <a:rPr b="0" lang="fr-CH" sz="2800" spc="-1" strike="noStrike">
                <a:solidFill>
                  <a:srgbClr val="000000"/>
                </a:solidFill>
                <a:latin typeface="Arial"/>
                <a:ea typeface="DejaVu Sans"/>
              </a:rPr>
              <a:t>, la Voie verte</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1" lang="fr-CH" sz="2800" spc="-1" strike="noStrike">
                <a:solidFill>
                  <a:srgbClr val="000000"/>
                </a:solidFill>
                <a:latin typeface="Arial"/>
                <a:ea typeface="DejaVu Sans"/>
              </a:rPr>
              <a:t>Copenhague</a:t>
            </a:r>
            <a:r>
              <a:rPr b="0" lang="fr-CH" sz="2800" spc="-1" strike="noStrike">
                <a:solidFill>
                  <a:srgbClr val="000000"/>
                </a:solidFill>
                <a:latin typeface="Arial"/>
                <a:ea typeface="DejaVu Sans"/>
              </a:rPr>
              <a:t>, la « capitale mondiale du vélo »</a:t>
            </a:r>
            <a:endParaRPr b="0" lang="fr-CH" sz="2800" spc="-1" strike="noStrike">
              <a:latin typeface="Arial"/>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Etudes de cas: Genève</a:t>
            </a:r>
            <a:endParaRPr b="0" lang="fr-CH" sz="4400" spc="-1" strike="noStrike">
              <a:latin typeface="Arial"/>
            </a:endParaRPr>
          </a:p>
        </p:txBody>
      </p:sp>
      <p:sp>
        <p:nvSpPr>
          <p:cNvPr id="229"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25</a:t>
            </a:r>
            <a:endParaRPr b="0" lang="fr-CH" sz="1200" spc="-1" strike="noStrike">
              <a:latin typeface="Arial"/>
            </a:endParaRPr>
          </a:p>
        </p:txBody>
      </p:sp>
      <p:sp>
        <p:nvSpPr>
          <p:cNvPr id="230" name="CustomShape 3"/>
          <p:cNvSpPr/>
          <p:nvPr/>
        </p:nvSpPr>
        <p:spPr>
          <a:xfrm>
            <a:off x="803160" y="2354400"/>
            <a:ext cx="10514880" cy="3503160"/>
          </a:xfrm>
          <a:prstGeom prst="rect">
            <a:avLst/>
          </a:prstGeom>
          <a:noFill/>
          <a:ln>
            <a:noFill/>
          </a:ln>
        </p:spPr>
        <p:style>
          <a:lnRef idx="0"/>
          <a:fillRef idx="0"/>
          <a:effectRef idx="0"/>
          <a:fontRef idx="minor"/>
        </p:style>
        <p:txBody>
          <a:bodyPr lIns="90000" rIns="90000" tIns="45000" bIns="45000"/>
          <a:p>
            <a:pPr>
              <a:lnSpc>
                <a:spcPct val="100000"/>
              </a:lnSpc>
            </a:pPr>
            <a:r>
              <a:rPr b="1" lang="fr-CH" sz="2800" spc="-1" strike="noStrike">
                <a:solidFill>
                  <a:srgbClr val="000000"/>
                </a:solidFill>
                <a:latin typeface="Arial"/>
                <a:ea typeface="DejaVu Sans"/>
              </a:rPr>
              <a:t>La Voie verte, qu’est-ce que c’est?</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800" spc="-1" strike="noStrike">
                <a:solidFill>
                  <a:srgbClr val="000000"/>
                </a:solidFill>
                <a:latin typeface="Arial"/>
                <a:ea typeface="DejaVu Sans"/>
              </a:rPr>
              <a:t>C’est un projet d’aménagement urbain qui s’articule sur deux axes: </a:t>
            </a:r>
            <a:r>
              <a:rPr b="1" lang="fr-CH" sz="2800" spc="-1" strike="noStrike">
                <a:solidFill>
                  <a:srgbClr val="000000"/>
                </a:solidFill>
                <a:latin typeface="Arial"/>
                <a:ea typeface="DejaVu Sans"/>
              </a:rPr>
              <a:t>l’écologie </a:t>
            </a:r>
            <a:r>
              <a:rPr b="0" lang="fr-CH" sz="2800" spc="-1" strike="noStrike">
                <a:solidFill>
                  <a:srgbClr val="000000"/>
                </a:solidFill>
                <a:latin typeface="Arial"/>
                <a:ea typeface="DejaVu Sans"/>
              </a:rPr>
              <a:t>et</a:t>
            </a:r>
            <a:r>
              <a:rPr b="1" lang="fr-CH" sz="2800" spc="-1" strike="noStrike">
                <a:solidFill>
                  <a:srgbClr val="000000"/>
                </a:solidFill>
                <a:latin typeface="Arial"/>
                <a:ea typeface="DejaVu Sans"/>
              </a:rPr>
              <a:t> la mobilité douce</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800" spc="-1" strike="noStrike">
                <a:solidFill>
                  <a:srgbClr val="000000"/>
                </a:solidFill>
                <a:latin typeface="Arial"/>
                <a:ea typeface="DejaVu Sans"/>
              </a:rPr>
              <a:t>Fait suite à la construction d’une nouvelle ligne ferroviaire CEVA (récemment renommé Leman Express).</a:t>
            </a:r>
            <a:endParaRPr b="0" lang="fr-CH" sz="2800" spc="-1" strike="noStrike">
              <a:latin typeface="Arial"/>
            </a:endParaRPr>
          </a:p>
          <a:p>
            <a:pPr>
              <a:lnSpc>
                <a:spcPct val="100000"/>
              </a:lnSpc>
            </a:pPr>
            <a:endParaRPr b="0" lang="fr-CH" sz="2800" spc="-1" strike="noStrike">
              <a:latin typeface="Arial"/>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Etudes de cas: Genève</a:t>
            </a:r>
            <a:endParaRPr b="0" lang="fr-CH" sz="4400" spc="-1" strike="noStrike">
              <a:latin typeface="Arial"/>
            </a:endParaRPr>
          </a:p>
        </p:txBody>
      </p:sp>
      <p:sp>
        <p:nvSpPr>
          <p:cNvPr id="232"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26</a:t>
            </a:r>
            <a:endParaRPr b="0" lang="fr-CH" sz="1200" spc="-1" strike="noStrike">
              <a:latin typeface="Arial"/>
            </a:endParaRPr>
          </a:p>
        </p:txBody>
      </p:sp>
      <p:pic>
        <p:nvPicPr>
          <p:cNvPr id="233" name="Picture 1" descr=""/>
          <p:cNvPicPr/>
          <p:nvPr/>
        </p:nvPicPr>
        <p:blipFill>
          <a:blip r:embed="rId1"/>
          <a:stretch/>
        </p:blipFill>
        <p:spPr>
          <a:xfrm>
            <a:off x="7603920" y="1807920"/>
            <a:ext cx="3714120" cy="4121640"/>
          </a:xfrm>
          <a:prstGeom prst="rect">
            <a:avLst/>
          </a:prstGeom>
          <a:ln>
            <a:noFill/>
          </a:ln>
        </p:spPr>
      </p:pic>
      <p:sp>
        <p:nvSpPr>
          <p:cNvPr id="234" name="CustomShape 3"/>
          <p:cNvSpPr/>
          <p:nvPr/>
        </p:nvSpPr>
        <p:spPr>
          <a:xfrm>
            <a:off x="944640" y="1807920"/>
            <a:ext cx="6658920" cy="4479480"/>
          </a:xfrm>
          <a:prstGeom prst="rect">
            <a:avLst/>
          </a:prstGeom>
          <a:noFill/>
          <a:ln>
            <a:noFill/>
          </a:ln>
        </p:spPr>
        <p:style>
          <a:lnRef idx="0"/>
          <a:fillRef idx="0"/>
          <a:effectRef idx="0"/>
          <a:fontRef idx="minor"/>
        </p:style>
        <p:txBody>
          <a:bodyPr lIns="90000" rIns="90000" tIns="45000" bIns="45000"/>
          <a:p>
            <a:pPr>
              <a:lnSpc>
                <a:spcPct val="100000"/>
              </a:lnSpc>
            </a:pPr>
            <a:r>
              <a:rPr b="1" lang="fr-CH" sz="2400" spc="-1" strike="noStrike">
                <a:solidFill>
                  <a:srgbClr val="000000"/>
                </a:solidFill>
                <a:latin typeface="Arial"/>
                <a:ea typeface="DejaVu Sans"/>
              </a:rPr>
              <a:t>Comment revaloriser l’importante surface libérée par la construction du CEVA (Léman Express)?</a:t>
            </a:r>
            <a:endParaRPr b="0" lang="fr-CH" sz="2400" spc="-1" strike="noStrike">
              <a:latin typeface="Arial"/>
            </a:endParaRPr>
          </a:p>
          <a:p>
            <a:pPr>
              <a:lnSpc>
                <a:spcPct val="100000"/>
              </a:lnSpc>
            </a:pPr>
            <a:endParaRPr b="0" lang="fr-CH" sz="2400" spc="-1" strike="noStrike">
              <a:latin typeface="Arial"/>
            </a:endParaRPr>
          </a:p>
          <a:p>
            <a:pPr marL="343080" indent="-342720">
              <a:lnSpc>
                <a:spcPct val="100000"/>
              </a:lnSpc>
              <a:buClr>
                <a:srgbClr val="000000"/>
              </a:buClr>
              <a:buFont typeface="Arial"/>
              <a:buChar char="•"/>
            </a:pPr>
            <a:r>
              <a:rPr b="0" lang="fr-CH" sz="2400" spc="-1" strike="noStrike">
                <a:solidFill>
                  <a:srgbClr val="000000"/>
                </a:solidFill>
                <a:latin typeface="Arial"/>
                <a:ea typeface="DejaVu Sans"/>
              </a:rPr>
              <a:t>En faire une voie </a:t>
            </a:r>
            <a:r>
              <a:rPr b="1" lang="fr-CH" sz="2400" spc="-1" strike="noStrike">
                <a:solidFill>
                  <a:srgbClr val="000000"/>
                </a:solidFill>
                <a:latin typeface="Arial"/>
                <a:ea typeface="DejaVu Sans"/>
              </a:rPr>
              <a:t>continue et fluide, dédié à la mobilité douce</a:t>
            </a:r>
            <a:r>
              <a:rPr b="0" lang="fr-CH" sz="2400" spc="-1" strike="noStrike">
                <a:solidFill>
                  <a:srgbClr val="000000"/>
                </a:solidFill>
                <a:latin typeface="Arial"/>
                <a:ea typeface="DejaVu Sans"/>
              </a:rPr>
              <a:t>, permettant de relier facilement et en sécurité les quartiers entre eux.</a:t>
            </a:r>
            <a:endParaRPr b="0" lang="fr-CH" sz="2400" spc="-1" strike="noStrike">
              <a:latin typeface="Arial"/>
            </a:endParaRPr>
          </a:p>
          <a:p>
            <a:pPr>
              <a:lnSpc>
                <a:spcPct val="100000"/>
              </a:lnSpc>
            </a:pPr>
            <a:endParaRPr b="0" lang="fr-CH" sz="2400" spc="-1" strike="noStrike">
              <a:latin typeface="Arial"/>
            </a:endParaRPr>
          </a:p>
          <a:p>
            <a:pPr marL="343080" indent="-342720">
              <a:lnSpc>
                <a:spcPct val="100000"/>
              </a:lnSpc>
              <a:buClr>
                <a:srgbClr val="000000"/>
              </a:buClr>
              <a:buFont typeface="Arial"/>
              <a:buChar char="•"/>
            </a:pPr>
            <a:r>
              <a:rPr b="1" lang="fr-CH" sz="2400" spc="-1" strike="noStrike">
                <a:solidFill>
                  <a:srgbClr val="000000"/>
                </a:solidFill>
                <a:latin typeface="Arial"/>
                <a:ea typeface="DejaVu Sans"/>
              </a:rPr>
              <a:t>Recréer les milieux naturels </a:t>
            </a:r>
            <a:r>
              <a:rPr b="0" lang="fr-CH" sz="2400" spc="-1" strike="noStrike">
                <a:solidFill>
                  <a:srgbClr val="000000"/>
                </a:solidFill>
                <a:latin typeface="Arial"/>
                <a:ea typeface="DejaVu Sans"/>
              </a:rPr>
              <a:t>qui existaient aux abords de l’ancienne voie de chemin de fer.</a:t>
            </a:r>
            <a:endParaRPr b="0" lang="fr-CH" sz="2400" spc="-1" strike="noStrike">
              <a:latin typeface="Arial"/>
            </a:endParaRPr>
          </a:p>
        </p:txBody>
      </p:sp>
      <p:sp>
        <p:nvSpPr>
          <p:cNvPr id="235" name="CustomShape 4"/>
          <p:cNvSpPr/>
          <p:nvPr/>
        </p:nvSpPr>
        <p:spPr>
          <a:xfrm>
            <a:off x="7577640" y="5929920"/>
            <a:ext cx="38037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600" spc="-1" strike="noStrike">
                <a:solidFill>
                  <a:srgbClr val="000000"/>
                </a:solidFill>
                <a:latin typeface="Arial"/>
                <a:ea typeface="DejaVu Sans"/>
              </a:rPr>
              <a:t>La Voie verte avant le début des travaux</a:t>
            </a:r>
            <a:endParaRPr b="0" lang="fr-CH" sz="1600" spc="-1" strike="noStrike">
              <a:latin typeface="Arial"/>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Etudes de cas: Genève</a:t>
            </a:r>
            <a:endParaRPr b="0" lang="fr-CH" sz="4400" spc="-1" strike="noStrike">
              <a:latin typeface="Arial"/>
            </a:endParaRPr>
          </a:p>
        </p:txBody>
      </p:sp>
      <p:sp>
        <p:nvSpPr>
          <p:cNvPr id="237"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27</a:t>
            </a:r>
            <a:endParaRPr b="0" lang="fr-CH" sz="1200" spc="-1" strike="noStrike">
              <a:latin typeface="Arial"/>
            </a:endParaRPr>
          </a:p>
        </p:txBody>
      </p:sp>
      <p:pic>
        <p:nvPicPr>
          <p:cNvPr id="238" name="Picture 4" descr=""/>
          <p:cNvPicPr/>
          <p:nvPr/>
        </p:nvPicPr>
        <p:blipFill>
          <a:blip r:embed="rId1"/>
          <a:stretch/>
        </p:blipFill>
        <p:spPr>
          <a:xfrm>
            <a:off x="2201400" y="1547280"/>
            <a:ext cx="7450200" cy="4970520"/>
          </a:xfrm>
          <a:prstGeom prst="rect">
            <a:avLst/>
          </a:prstGeom>
          <a:ln>
            <a:noFill/>
          </a:ln>
        </p:spPr>
      </p:pic>
      <p:sp>
        <p:nvSpPr>
          <p:cNvPr id="239" name="CustomShape 3"/>
          <p:cNvSpPr/>
          <p:nvPr/>
        </p:nvSpPr>
        <p:spPr>
          <a:xfrm>
            <a:off x="7440120" y="6488640"/>
            <a:ext cx="21988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www.tdg.ch</a:t>
            </a:r>
            <a:endParaRPr b="0" lang="fr-CH" sz="1800" spc="-1" strike="noStrike">
              <a:latin typeface="Arial"/>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Etudes de cas: Genève</a:t>
            </a:r>
            <a:endParaRPr b="0" lang="fr-CH" sz="4400" spc="-1" strike="noStrike">
              <a:latin typeface="Arial"/>
            </a:endParaRPr>
          </a:p>
        </p:txBody>
      </p:sp>
      <p:sp>
        <p:nvSpPr>
          <p:cNvPr id="241"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28</a:t>
            </a:r>
            <a:endParaRPr b="0" lang="fr-CH" sz="1200" spc="-1" strike="noStrike">
              <a:latin typeface="Arial"/>
            </a:endParaRPr>
          </a:p>
        </p:txBody>
      </p:sp>
      <p:sp>
        <p:nvSpPr>
          <p:cNvPr id="242" name="CustomShape 3"/>
          <p:cNvSpPr/>
          <p:nvPr/>
        </p:nvSpPr>
        <p:spPr>
          <a:xfrm>
            <a:off x="803160" y="1661760"/>
            <a:ext cx="10514880" cy="4525560"/>
          </a:xfrm>
          <a:prstGeom prst="rect">
            <a:avLst/>
          </a:prstGeom>
          <a:noFill/>
          <a:ln>
            <a:noFill/>
          </a:ln>
        </p:spPr>
        <p:style>
          <a:lnRef idx="0"/>
          <a:fillRef idx="0"/>
          <a:effectRef idx="0"/>
          <a:fontRef idx="minor"/>
        </p:style>
        <p:txBody>
          <a:bodyPr lIns="90000" rIns="90000" tIns="45000" bIns="45000">
            <a:normAutofit/>
          </a:bodyPr>
          <a:p>
            <a:pPr algn="ctr">
              <a:lnSpc>
                <a:spcPct val="100000"/>
              </a:lnSpc>
            </a:pPr>
            <a:r>
              <a:rPr b="1" lang="fr-CH" sz="2800" spc="-1" strike="noStrike">
                <a:solidFill>
                  <a:srgbClr val="000000"/>
                </a:solidFill>
                <a:latin typeface="Arial"/>
                <a:ea typeface="DejaVu Sans"/>
              </a:rPr>
              <a:t>Quelques chiffres:</a:t>
            </a:r>
            <a:endParaRPr b="0" lang="fr-CH" sz="2800" spc="-1" strike="noStrike">
              <a:latin typeface="Arial"/>
            </a:endParaRPr>
          </a:p>
          <a:p>
            <a:pPr algn="ct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3,6km de long</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15 écoles / 6’000 élèves autour de la Voie verte</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35’000 riverains dans son périmètre </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575 arbres replantés</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53’000m2 de milieux naturels recréés</a:t>
            </a:r>
            <a:endParaRPr b="0" lang="fr-CH" sz="2400" spc="-1" strike="noStrike">
              <a:latin typeface="Arial"/>
            </a:endParaRPr>
          </a:p>
          <a:p>
            <a:pPr>
              <a:lnSpc>
                <a:spcPct val="100000"/>
              </a:lnSpc>
            </a:pPr>
            <a:endParaRPr b="0" lang="fr-CH" sz="2400" spc="-1" strike="noStrike">
              <a:latin typeface="Arial"/>
            </a:endParaRPr>
          </a:p>
        </p:txBody>
      </p:sp>
      <p:sp>
        <p:nvSpPr>
          <p:cNvPr id="243" name="CustomShape 4"/>
          <p:cNvSpPr/>
          <p:nvPr/>
        </p:nvSpPr>
        <p:spPr>
          <a:xfrm>
            <a:off x="3465000" y="6187680"/>
            <a:ext cx="80787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600" spc="-1" strike="noStrike">
                <a:solidFill>
                  <a:srgbClr val="000000"/>
                </a:solidFill>
                <a:latin typeface="Arial"/>
                <a:ea typeface="DejaVu Sans"/>
              </a:rPr>
              <a:t>Source: La Voie Verte CEVA: </a:t>
            </a:r>
            <a:r>
              <a:rPr b="0" i="1" lang="fr-CH" sz="1600" spc="-1" strike="noStrike">
                <a:solidFill>
                  <a:srgbClr val="000000"/>
                </a:solidFill>
                <a:latin typeface="Arial"/>
                <a:ea typeface="DejaVu Sans"/>
              </a:rPr>
              <a:t>allier écologie et mobilité douce. </a:t>
            </a:r>
            <a:r>
              <a:rPr b="0" lang="fr-CH" sz="1600" spc="-1" strike="noStrike">
                <a:solidFill>
                  <a:srgbClr val="000000"/>
                </a:solidFill>
                <a:latin typeface="Arial"/>
                <a:ea typeface="DejaVu Sans"/>
              </a:rPr>
              <a:t>Fiche technique, 03.2018</a:t>
            </a:r>
            <a:endParaRPr b="0" lang="fr-CH" sz="1600" spc="-1" strike="noStrike">
              <a:latin typeface="Arial"/>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Etudes de cas: Genève</a:t>
            </a:r>
            <a:endParaRPr b="0" lang="fr-CH" sz="4400" spc="-1" strike="noStrike">
              <a:latin typeface="Arial"/>
            </a:endParaRPr>
          </a:p>
        </p:txBody>
      </p:sp>
      <p:sp>
        <p:nvSpPr>
          <p:cNvPr id="245"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29</a:t>
            </a:r>
            <a:endParaRPr b="0" lang="fr-CH" sz="1200" spc="-1" strike="noStrike">
              <a:latin typeface="Arial"/>
            </a:endParaRPr>
          </a:p>
        </p:txBody>
      </p:sp>
      <p:sp>
        <p:nvSpPr>
          <p:cNvPr id="246" name="CustomShape 3"/>
          <p:cNvSpPr/>
          <p:nvPr/>
        </p:nvSpPr>
        <p:spPr>
          <a:xfrm>
            <a:off x="254160" y="1661760"/>
            <a:ext cx="11598840" cy="4525560"/>
          </a:xfrm>
          <a:prstGeom prst="rect">
            <a:avLst/>
          </a:prstGeom>
          <a:noFill/>
          <a:ln>
            <a:noFill/>
          </a:ln>
        </p:spPr>
        <p:style>
          <a:lnRef idx="0"/>
          <a:fillRef idx="0"/>
          <a:effectRef idx="0"/>
          <a:fontRef idx="minor"/>
        </p:style>
        <p:txBody>
          <a:bodyPr lIns="90000" rIns="90000" tIns="45000" bIns="45000">
            <a:normAutofit/>
          </a:bodyPr>
          <a:p>
            <a:pPr algn="ctr">
              <a:lnSpc>
                <a:spcPct val="100000"/>
              </a:lnSpc>
            </a:pPr>
            <a:endParaRPr b="0" lang="fr-CH" sz="1800" spc="-1" strike="noStrike">
              <a:latin typeface="Arial"/>
            </a:endParaRPr>
          </a:p>
          <a:p>
            <a:pPr algn="ctr">
              <a:lnSpc>
                <a:spcPct val="100000"/>
              </a:lnSpc>
            </a:pPr>
            <a:endParaRPr b="0" lang="fr-CH" sz="1800" spc="-1" strike="noStrike">
              <a:latin typeface="Arial"/>
            </a:endParaRPr>
          </a:p>
          <a:p>
            <a:pPr algn="ctr">
              <a:lnSpc>
                <a:spcPct val="100000"/>
              </a:lnSpc>
            </a:pPr>
            <a:endParaRPr b="0" lang="fr-CH" sz="1800" spc="-1" strike="noStrike">
              <a:latin typeface="Arial"/>
            </a:endParaRPr>
          </a:p>
          <a:p>
            <a:pPr algn="ctr">
              <a:lnSpc>
                <a:spcPct val="100000"/>
              </a:lnSpc>
            </a:pPr>
            <a:r>
              <a:rPr b="1" lang="fr-CH" sz="2800" spc="-1" strike="noStrike">
                <a:solidFill>
                  <a:srgbClr val="000000"/>
                </a:solidFill>
                <a:latin typeface="Arial"/>
                <a:ea typeface="DejaVu Sans"/>
              </a:rPr>
              <a:t>La Voie verte en images (vidéo):</a:t>
            </a:r>
            <a:endParaRPr b="0" lang="fr-CH" sz="2800" spc="-1" strike="noStrike">
              <a:latin typeface="Arial"/>
            </a:endParaRPr>
          </a:p>
          <a:p>
            <a:pPr algn="ctr">
              <a:lnSpc>
                <a:spcPct val="100000"/>
              </a:lnSpc>
            </a:pPr>
            <a:endParaRPr b="0" lang="fr-CH" sz="2800" spc="-1" strike="noStrike">
              <a:latin typeface="Arial"/>
            </a:endParaRPr>
          </a:p>
          <a:p>
            <a:pPr algn="ctr">
              <a:lnSpc>
                <a:spcPct val="100000"/>
              </a:lnSpc>
            </a:pPr>
            <a:r>
              <a:rPr b="0" i="1" lang="fr-CH" sz="2800" spc="-1" strike="noStrike">
                <a:solidFill>
                  <a:srgbClr val="000000"/>
                </a:solidFill>
                <a:latin typeface="Arial"/>
                <a:ea typeface="DejaVu Sans"/>
              </a:rPr>
              <a:t>La Voie verte vue du ciel, écologie et mobilité à Genève</a:t>
            </a:r>
            <a:endParaRPr b="0" lang="fr-CH" sz="2800" spc="-1" strike="noStrike">
              <a:latin typeface="Arial"/>
            </a:endParaRPr>
          </a:p>
          <a:p>
            <a:pPr algn="ctr">
              <a:lnSpc>
                <a:spcPct val="100000"/>
              </a:lnSpc>
            </a:pPr>
            <a:endParaRPr b="0" lang="fr-CH" sz="2800" spc="-1" strike="noStrike">
              <a:latin typeface="Arial"/>
            </a:endParaRPr>
          </a:p>
          <a:p>
            <a:pPr algn="ctr">
              <a:lnSpc>
                <a:spcPct val="100000"/>
              </a:lnSpc>
            </a:pPr>
            <a:r>
              <a:rPr b="0" lang="fr-CH" sz="2800" spc="-1" strike="noStrike">
                <a:solidFill>
                  <a:srgbClr val="000000"/>
                </a:solidFill>
                <a:latin typeface="Arial"/>
                <a:ea typeface="DejaVu Sans"/>
              </a:rPr>
              <a:t>https://www.youtube.com/watch?v=cmlUCxoSu9c</a:t>
            </a:r>
            <a:endParaRPr b="0" lang="fr-CH" sz="2800" spc="-1" strike="noStrike">
              <a:latin typeface="Arial"/>
            </a:endParaRPr>
          </a:p>
          <a:p>
            <a:pPr>
              <a:lnSpc>
                <a:spcPct val="100000"/>
              </a:lnSpc>
            </a:pPr>
            <a:endParaRPr b="0" lang="fr-CH" sz="2800" spc="-1" strike="noStrike">
              <a:latin typeface="Arial"/>
            </a:endParaRPr>
          </a:p>
          <a:p>
            <a:pPr>
              <a:lnSpc>
                <a:spcPct val="100000"/>
              </a:lnSpc>
            </a:pPr>
            <a:endParaRPr b="0" lang="fr-CH" sz="2800" spc="-1" strike="noStrike">
              <a:latin typeface="Arial"/>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CustomShape 1"/>
          <p:cNvSpPr/>
          <p:nvPr/>
        </p:nvSpPr>
        <p:spPr>
          <a:xfrm>
            <a:off x="1523880" y="3463920"/>
            <a:ext cx="9143280" cy="2386800"/>
          </a:xfrm>
          <a:prstGeom prst="rect">
            <a:avLst/>
          </a:prstGeom>
          <a:noFill/>
          <a:ln>
            <a:noFill/>
          </a:ln>
        </p:spPr>
        <p:style>
          <a:lnRef idx="0"/>
          <a:fillRef idx="0"/>
          <a:effectRef idx="0"/>
          <a:fontRef idx="minor"/>
        </p:style>
        <p:txBody>
          <a:bodyPr lIns="90000" rIns="90000" tIns="45000" bIns="45000" anchor="ctr">
            <a:normAutofit/>
          </a:bodyPr>
          <a:p>
            <a:pPr algn="ctr">
              <a:lnSpc>
                <a:spcPct val="90000"/>
              </a:lnSpc>
            </a:pPr>
            <a:r>
              <a:rPr b="1" lang="fr-CH" sz="6000" spc="-1" strike="noStrike">
                <a:solidFill>
                  <a:srgbClr val="56a7dc"/>
                </a:solidFill>
                <a:latin typeface="Calibri Light"/>
                <a:ea typeface="DejaVu Sans"/>
              </a:rPr>
              <a:t>Quelques chiffres…</a:t>
            </a:r>
            <a:endParaRPr b="0" lang="fr-CH" sz="6000" spc="-1" strike="noStrike">
              <a:latin typeface="Arial"/>
            </a:endParaRPr>
          </a:p>
        </p:txBody>
      </p:sp>
      <p:pic>
        <p:nvPicPr>
          <p:cNvPr id="128" name="Image 5" descr=""/>
          <p:cNvPicPr/>
          <p:nvPr/>
        </p:nvPicPr>
        <p:blipFill>
          <a:blip r:embed="rId1"/>
          <a:stretch/>
        </p:blipFill>
        <p:spPr>
          <a:xfrm>
            <a:off x="4762440" y="789480"/>
            <a:ext cx="2666160" cy="2666160"/>
          </a:xfrm>
          <a:prstGeom prst="rect">
            <a:avLst/>
          </a:prstGeom>
          <a:ln>
            <a:noFill/>
          </a:ln>
        </p:spPr>
      </p:pic>
      <p:sp>
        <p:nvSpPr>
          <p:cNvPr id="129"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3</a:t>
            </a:r>
            <a:endParaRPr b="0" lang="fr-CH" sz="1200" spc="-1" strike="noStrike">
              <a:latin typeface="Arial"/>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Etudes de cas: Copenhague</a:t>
            </a:r>
            <a:endParaRPr b="0" lang="fr-CH" sz="4400" spc="-1" strike="noStrike">
              <a:latin typeface="Arial"/>
            </a:endParaRPr>
          </a:p>
        </p:txBody>
      </p:sp>
      <p:sp>
        <p:nvSpPr>
          <p:cNvPr id="248"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000000"/>
                </a:solidFill>
                <a:latin typeface="Times New Roman"/>
                <a:ea typeface="DejaVu Sans"/>
              </a:rPr>
              <a:t>30</a:t>
            </a:r>
            <a:endParaRPr b="0" lang="fr-CH" sz="1200" spc="-1" strike="noStrike">
              <a:latin typeface="Arial"/>
            </a:endParaRPr>
          </a:p>
        </p:txBody>
      </p:sp>
      <p:pic>
        <p:nvPicPr>
          <p:cNvPr id="249" name="Picture 6" descr=""/>
          <p:cNvPicPr/>
          <p:nvPr/>
        </p:nvPicPr>
        <p:blipFill>
          <a:blip r:embed="rId1"/>
          <a:stretch/>
        </p:blipFill>
        <p:spPr>
          <a:xfrm>
            <a:off x="1803240" y="1461600"/>
            <a:ext cx="8593200" cy="5090040"/>
          </a:xfrm>
          <a:prstGeom prst="rect">
            <a:avLst/>
          </a:prstGeom>
          <a:ln>
            <a:noFill/>
          </a:ln>
        </p:spPr>
      </p:pic>
      <p:sp>
        <p:nvSpPr>
          <p:cNvPr id="250" name="CustomShape 3"/>
          <p:cNvSpPr/>
          <p:nvPr/>
        </p:nvSpPr>
        <p:spPr>
          <a:xfrm>
            <a:off x="8434440" y="6496920"/>
            <a:ext cx="2302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600" spc="-1" strike="noStrike">
                <a:solidFill>
                  <a:srgbClr val="000000"/>
                </a:solidFill>
                <a:latin typeface="Arial"/>
                <a:ea typeface="DejaVu Sans"/>
              </a:rPr>
              <a:t>Source: Google images</a:t>
            </a:r>
            <a:endParaRPr b="0" lang="fr-CH" sz="1600" spc="-1" strike="noStrike">
              <a:latin typeface="Arial"/>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Etudes de cas: Copenhague</a:t>
            </a:r>
            <a:endParaRPr b="0" lang="fr-CH" sz="4400" spc="-1" strike="noStrike">
              <a:latin typeface="Arial"/>
            </a:endParaRPr>
          </a:p>
        </p:txBody>
      </p:sp>
      <p:sp>
        <p:nvSpPr>
          <p:cNvPr id="252"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000000"/>
                </a:solidFill>
                <a:latin typeface="Times New Roman"/>
                <a:ea typeface="DejaVu Sans"/>
              </a:rPr>
              <a:t>31</a:t>
            </a:r>
            <a:endParaRPr b="0" lang="fr-CH" sz="1200" spc="-1" strike="noStrike">
              <a:latin typeface="Arial"/>
            </a:endParaRPr>
          </a:p>
        </p:txBody>
      </p:sp>
      <p:sp>
        <p:nvSpPr>
          <p:cNvPr id="253" name="CustomShape 3"/>
          <p:cNvSpPr/>
          <p:nvPr/>
        </p:nvSpPr>
        <p:spPr>
          <a:xfrm>
            <a:off x="803160" y="1727280"/>
            <a:ext cx="10514880" cy="4357080"/>
          </a:xfrm>
          <a:prstGeom prst="rect">
            <a:avLst/>
          </a:prstGeom>
          <a:noFill/>
          <a:ln>
            <a:noFill/>
          </a:ln>
        </p:spPr>
        <p:style>
          <a:lnRef idx="0"/>
          <a:fillRef idx="0"/>
          <a:effectRef idx="0"/>
          <a:fontRef idx="minor"/>
        </p:style>
        <p:txBody>
          <a:bodyPr lIns="90000" rIns="90000" tIns="45000" bIns="45000"/>
          <a:p>
            <a:pPr algn="ctr">
              <a:lnSpc>
                <a:spcPct val="100000"/>
              </a:lnSpc>
            </a:pPr>
            <a:r>
              <a:rPr b="1" lang="fr-CH" sz="2800" spc="-1" strike="noStrike">
                <a:solidFill>
                  <a:srgbClr val="000000"/>
                </a:solidFill>
                <a:latin typeface="Arial"/>
                <a:ea typeface="DejaVu Sans"/>
              </a:rPr>
              <a:t>Quelques chiffres…</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La ville compte désormais </a:t>
            </a:r>
            <a:r>
              <a:rPr b="1" lang="fr-CH" sz="2400" spc="-1" strike="noStrike">
                <a:solidFill>
                  <a:srgbClr val="000000"/>
                </a:solidFill>
                <a:latin typeface="Arial"/>
                <a:ea typeface="DejaVu Sans"/>
              </a:rPr>
              <a:t>plus de vélos que de voitures</a:t>
            </a:r>
            <a:r>
              <a:rPr b="0" lang="fr-CH" sz="2400" spc="-1" strike="noStrike">
                <a:solidFill>
                  <a:srgbClr val="000000"/>
                </a:solidFill>
                <a:latin typeface="Arial"/>
                <a:ea typeface="DejaVu Sans"/>
              </a:rPr>
              <a:t>: 13’100 de plus! (265’700 contre 252’600)</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Augmentation de </a:t>
            </a:r>
            <a:r>
              <a:rPr b="1" lang="fr-CH" sz="2400" spc="-1" strike="noStrike">
                <a:solidFill>
                  <a:srgbClr val="000000"/>
                </a:solidFill>
                <a:latin typeface="Arial"/>
                <a:ea typeface="DejaVu Sans"/>
              </a:rPr>
              <a:t>68%</a:t>
            </a:r>
            <a:r>
              <a:rPr b="0" lang="fr-CH" sz="2400" spc="-1" strike="noStrike">
                <a:solidFill>
                  <a:srgbClr val="000000"/>
                </a:solidFill>
                <a:latin typeface="Arial"/>
                <a:ea typeface="DejaVu Sans"/>
              </a:rPr>
              <a:t> du trafic cycliste en 20 ans (1996-2016) dont 15% uniquement sur la dernière année!</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1" lang="fr-CH" sz="2400" spc="-1" strike="noStrike">
                <a:solidFill>
                  <a:srgbClr val="000000"/>
                </a:solidFill>
                <a:latin typeface="Arial"/>
                <a:ea typeface="DejaVu Sans"/>
              </a:rPr>
              <a:t>150 MIO de CHF investis </a:t>
            </a:r>
            <a:r>
              <a:rPr b="0" lang="fr-CH" sz="2400" spc="-1" strike="noStrike">
                <a:solidFill>
                  <a:srgbClr val="000000"/>
                </a:solidFill>
                <a:latin typeface="Arial"/>
                <a:ea typeface="DejaVu Sans"/>
              </a:rPr>
              <a:t>dans les infrastructures cyclables en 10 ans (2005-2015)</a:t>
            </a:r>
            <a:endParaRPr b="0" lang="fr-CH" sz="2400" spc="-1" strike="noStrike">
              <a:latin typeface="Arial"/>
            </a:endParaRPr>
          </a:p>
          <a:p>
            <a:pPr>
              <a:lnSpc>
                <a:spcPct val="100000"/>
              </a:lnSpc>
            </a:pPr>
            <a:endParaRPr b="0" lang="fr-CH" sz="2400" spc="-1" strike="noStrike">
              <a:latin typeface="Arial"/>
            </a:endParaRPr>
          </a:p>
        </p:txBody>
      </p:sp>
      <p:sp>
        <p:nvSpPr>
          <p:cNvPr id="254" name="CustomShape 4"/>
          <p:cNvSpPr/>
          <p:nvPr/>
        </p:nvSpPr>
        <p:spPr>
          <a:xfrm>
            <a:off x="1710360" y="6351840"/>
            <a:ext cx="9760320" cy="364680"/>
          </a:xfrm>
          <a:prstGeom prst="rect">
            <a:avLst/>
          </a:prstGeom>
          <a:noFill/>
          <a:ln>
            <a:noFill/>
          </a:ln>
        </p:spPr>
        <p:style>
          <a:lnRef idx="0"/>
          <a:fillRef idx="0"/>
          <a:effectRef idx="0"/>
          <a:fontRef idx="minor"/>
        </p:style>
        <p:txBody>
          <a:bodyPr lIns="90000" rIns="90000" tIns="45000" bIns="45000"/>
          <a:p>
            <a:pPr>
              <a:lnSpc>
                <a:spcPct val="100000"/>
              </a:lnSpc>
            </a:pPr>
            <a:r>
              <a:rPr b="0" lang="fr-CH" sz="1800" spc="-1" strike="noStrike">
                <a:solidFill>
                  <a:srgbClr val="000000"/>
                </a:solidFill>
                <a:latin typeface="Arial"/>
                <a:ea typeface="DejaVu Sans"/>
              </a:rPr>
              <a:t>Source: https://www.citycle.com/37638-copenhague-les-velos-plus-nombreux-que-les-voitures/</a:t>
            </a:r>
            <a:endParaRPr b="0" lang="fr-CH" sz="1800" spc="-1" strike="noStrike">
              <a:latin typeface="Arial"/>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Etudes de cas: Copenhague</a:t>
            </a:r>
            <a:endParaRPr b="0" lang="fr-CH" sz="4400" spc="-1" strike="noStrike">
              <a:latin typeface="Arial"/>
            </a:endParaRPr>
          </a:p>
        </p:txBody>
      </p:sp>
      <p:sp>
        <p:nvSpPr>
          <p:cNvPr id="256"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000000"/>
                </a:solidFill>
                <a:latin typeface="Times New Roman"/>
                <a:ea typeface="DejaVu Sans"/>
              </a:rPr>
              <a:t>32</a:t>
            </a:r>
            <a:endParaRPr b="0" lang="fr-CH" sz="1200" spc="-1" strike="noStrike">
              <a:latin typeface="Arial"/>
            </a:endParaRPr>
          </a:p>
        </p:txBody>
      </p:sp>
      <p:sp>
        <p:nvSpPr>
          <p:cNvPr id="257" name="CustomShape 3"/>
          <p:cNvSpPr/>
          <p:nvPr/>
        </p:nvSpPr>
        <p:spPr>
          <a:xfrm>
            <a:off x="803160" y="1591920"/>
            <a:ext cx="10514880" cy="4722840"/>
          </a:xfrm>
          <a:prstGeom prst="rect">
            <a:avLst/>
          </a:prstGeom>
          <a:noFill/>
          <a:ln>
            <a:noFill/>
          </a:ln>
        </p:spPr>
        <p:style>
          <a:lnRef idx="0"/>
          <a:fillRef idx="0"/>
          <a:effectRef idx="0"/>
          <a:fontRef idx="minor"/>
        </p:style>
        <p:txBody>
          <a:bodyPr lIns="90000" rIns="90000" tIns="45000" bIns="45000"/>
          <a:p>
            <a:pPr algn="ctr">
              <a:lnSpc>
                <a:spcPct val="100000"/>
              </a:lnSpc>
            </a:pPr>
            <a:r>
              <a:rPr b="1" lang="fr-CH" sz="2800" spc="-1" strike="noStrike">
                <a:solidFill>
                  <a:srgbClr val="000000"/>
                </a:solidFill>
                <a:latin typeface="Arial"/>
                <a:ea typeface="DejaVu Sans"/>
              </a:rPr>
              <a:t>Mais d’ou vient cette “success story”?</a:t>
            </a:r>
            <a:endParaRPr b="0" lang="fr-CH" sz="2800" spc="-1" strike="noStrike">
              <a:latin typeface="Arial"/>
            </a:endParaRPr>
          </a:p>
          <a:p>
            <a:pPr>
              <a:lnSpc>
                <a:spcPct val="100000"/>
              </a:lnSpc>
            </a:pPr>
            <a:endParaRPr b="0" lang="fr-CH" sz="2800" spc="-1" strike="noStrike">
              <a:latin typeface="Arial"/>
            </a:endParaRPr>
          </a:p>
          <a:p>
            <a:pPr>
              <a:lnSpc>
                <a:spcPct val="100000"/>
              </a:lnSpc>
            </a:pPr>
            <a:r>
              <a:rPr b="0" lang="fr-CH" sz="2800" spc="-1" strike="noStrike">
                <a:solidFill>
                  <a:srgbClr val="000000"/>
                </a:solidFill>
                <a:latin typeface="Wingdings"/>
                <a:ea typeface="DejaVu Sans"/>
              </a:rPr>
              <a:t></a:t>
            </a:r>
            <a:r>
              <a:rPr b="0" lang="fr-CH" sz="2800" spc="-1" strike="noStrike">
                <a:solidFill>
                  <a:srgbClr val="000000"/>
                </a:solidFill>
                <a:latin typeface="Arial"/>
                <a:ea typeface="DejaVu Sans"/>
              </a:rPr>
              <a:t> </a:t>
            </a:r>
            <a:r>
              <a:rPr b="0" lang="fr-CH" sz="2800" spc="-1" strike="noStrike">
                <a:solidFill>
                  <a:srgbClr val="000000"/>
                </a:solidFill>
                <a:latin typeface="Arial"/>
                <a:ea typeface="DejaVu Sans"/>
              </a:rPr>
              <a:t>Combinaison de de </a:t>
            </a:r>
            <a:r>
              <a:rPr b="1" lang="fr-CH" sz="2800" spc="-1" strike="noStrike">
                <a:solidFill>
                  <a:srgbClr val="000000"/>
                </a:solidFill>
                <a:latin typeface="Arial"/>
                <a:ea typeface="DejaVu Sans"/>
              </a:rPr>
              <a:t>facteurs culturels </a:t>
            </a:r>
            <a:r>
              <a:rPr b="0" lang="fr-CH" sz="2800" spc="-1" strike="noStrike">
                <a:solidFill>
                  <a:srgbClr val="000000"/>
                </a:solidFill>
                <a:latin typeface="Arial"/>
                <a:ea typeface="DejaVu Sans"/>
              </a:rPr>
              <a:t>et de </a:t>
            </a:r>
            <a:r>
              <a:rPr b="1" lang="fr-CH" sz="2800" spc="-1" strike="noStrike">
                <a:solidFill>
                  <a:srgbClr val="000000"/>
                </a:solidFill>
                <a:latin typeface="Arial"/>
                <a:ea typeface="DejaVu Sans"/>
              </a:rPr>
              <a:t>politiques</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Le vélo constitue un moyen de transport très utilisé historiquement par les danois. </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La “culture vélo” </a:t>
            </a:r>
            <a:r>
              <a:rPr b="0" lang="fr-CH" sz="2400" spc="-1" strike="noStrike">
                <a:solidFill>
                  <a:srgbClr val="000000"/>
                </a:solidFill>
                <a:latin typeface="Wingdings"/>
                <a:ea typeface="DejaVu Sans"/>
              </a:rPr>
              <a:t></a:t>
            </a:r>
            <a:r>
              <a:rPr b="0" lang="fr-CH" sz="2400" spc="-1" strike="noStrike">
                <a:solidFill>
                  <a:srgbClr val="000000"/>
                </a:solidFill>
                <a:latin typeface="Arial"/>
                <a:ea typeface="DejaVu Sans"/>
              </a:rPr>
              <a:t> très présente dans les mentalités</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Politiques pour développer/améliorer les infrastructures et encourager l’usage du vélo depuis les années 70 (investissements, fortes taxations sur les véhicules motorisés, éducation…) </a:t>
            </a:r>
            <a:endParaRPr b="0" lang="fr-CH" sz="2400" spc="-1" strike="noStrike">
              <a:latin typeface="Arial"/>
            </a:endParaRPr>
          </a:p>
        </p:txBody>
      </p:sp>
      <p:sp>
        <p:nvSpPr>
          <p:cNvPr id="258" name="CustomShape 4"/>
          <p:cNvSpPr/>
          <p:nvPr/>
        </p:nvSpPr>
        <p:spPr>
          <a:xfrm>
            <a:off x="3817440" y="6351840"/>
            <a:ext cx="8340480" cy="364680"/>
          </a:xfrm>
          <a:prstGeom prst="rect">
            <a:avLst/>
          </a:prstGeom>
          <a:noFill/>
          <a:ln>
            <a:noFill/>
          </a:ln>
        </p:spPr>
        <p:style>
          <a:lnRef idx="0"/>
          <a:fillRef idx="0"/>
          <a:effectRef idx="0"/>
          <a:fontRef idx="minor"/>
        </p:style>
        <p:txBody>
          <a:bodyPr lIns="90000" rIns="90000" tIns="45000" bIns="45000"/>
          <a:p>
            <a:pPr>
              <a:lnSpc>
                <a:spcPct val="100000"/>
              </a:lnSpc>
            </a:pPr>
            <a:r>
              <a:rPr b="0" lang="fr-CH" sz="1800" spc="-1" strike="noStrike">
                <a:solidFill>
                  <a:srgbClr val="000000"/>
                </a:solidFill>
                <a:latin typeface="Arial"/>
                <a:ea typeface="DejaVu Sans"/>
              </a:rPr>
              <a:t>Source: https://www.citycle.com/53823-copenhague-capitale-des-cyclistes/</a:t>
            </a:r>
            <a:endParaRPr b="0" lang="fr-CH" sz="1800" spc="-1" strike="noStrike">
              <a:latin typeface="Arial"/>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Etudes de cas: Copenhague</a:t>
            </a:r>
            <a:endParaRPr b="0" lang="fr-CH" sz="4400" spc="-1" strike="noStrike">
              <a:latin typeface="Arial"/>
            </a:endParaRPr>
          </a:p>
        </p:txBody>
      </p:sp>
      <p:sp>
        <p:nvSpPr>
          <p:cNvPr id="260"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000000"/>
                </a:solidFill>
                <a:latin typeface="Times New Roman"/>
                <a:ea typeface="DejaVu Sans"/>
              </a:rPr>
              <a:t>33</a:t>
            </a:r>
            <a:endParaRPr b="0" lang="fr-CH" sz="1200" spc="-1" strike="noStrike">
              <a:latin typeface="Arial"/>
            </a:endParaRPr>
          </a:p>
        </p:txBody>
      </p:sp>
      <p:sp>
        <p:nvSpPr>
          <p:cNvPr id="261" name="CustomShape 3"/>
          <p:cNvSpPr/>
          <p:nvPr/>
        </p:nvSpPr>
        <p:spPr>
          <a:xfrm>
            <a:off x="803160" y="1998000"/>
            <a:ext cx="10514880" cy="3746880"/>
          </a:xfrm>
          <a:prstGeom prst="rect">
            <a:avLst/>
          </a:prstGeom>
          <a:noFill/>
          <a:ln>
            <a:noFill/>
          </a:ln>
        </p:spPr>
        <p:style>
          <a:lnRef idx="0"/>
          <a:fillRef idx="0"/>
          <a:effectRef idx="0"/>
          <a:fontRef idx="minor"/>
        </p:style>
        <p:txBody>
          <a:bodyPr lIns="90000" rIns="90000" tIns="45000" bIns="45000"/>
          <a:p>
            <a:pPr>
              <a:lnSpc>
                <a:spcPct val="100000"/>
              </a:lnSpc>
            </a:pPr>
            <a:r>
              <a:rPr b="0" i="1" lang="fr-CH" sz="2800" spc="-1" strike="noStrike">
                <a:solidFill>
                  <a:srgbClr val="000000"/>
                </a:solidFill>
                <a:latin typeface="Arial"/>
                <a:ea typeface="DejaVu Sans"/>
              </a:rPr>
              <a:t>« Personne ici ne se voit comme un cycliste, pas plus qu’on ne se voit comme un brosseur de dent. C’est simplement naturel dans la vie de tous les jours »</a:t>
            </a:r>
            <a:endParaRPr b="0" lang="fr-CH" sz="2800" spc="-1" strike="noStrike">
              <a:latin typeface="Arial"/>
            </a:endParaRPr>
          </a:p>
          <a:p>
            <a:pPr algn="r">
              <a:lnSpc>
                <a:spcPct val="100000"/>
              </a:lnSpc>
            </a:pPr>
            <a:r>
              <a:rPr b="0" lang="fr-CH" sz="2200" spc="-1" strike="noStrike">
                <a:solidFill>
                  <a:srgbClr val="000000"/>
                </a:solidFill>
                <a:latin typeface="Arial"/>
                <a:ea typeface="DejaVu Sans"/>
              </a:rPr>
              <a:t>Marie Kastrup, Responsable du programme vélo de Copenhague</a:t>
            </a:r>
            <a:endParaRPr b="0" lang="fr-CH" sz="2200" spc="-1" strike="noStrike">
              <a:latin typeface="Arial"/>
            </a:endParaRPr>
          </a:p>
          <a:p>
            <a:pPr>
              <a:lnSpc>
                <a:spcPct val="100000"/>
              </a:lnSpc>
            </a:pPr>
            <a:endParaRPr b="0" lang="fr-CH" sz="2200" spc="-1" strike="noStrike">
              <a:latin typeface="Arial"/>
            </a:endParaRPr>
          </a:p>
          <a:p>
            <a:pPr>
              <a:lnSpc>
                <a:spcPct val="100000"/>
              </a:lnSpc>
            </a:pPr>
            <a:endParaRPr b="0" lang="fr-CH" sz="2200" spc="-1" strike="noStrike">
              <a:latin typeface="Arial"/>
            </a:endParaRPr>
          </a:p>
          <a:p>
            <a:pPr>
              <a:lnSpc>
                <a:spcPct val="100000"/>
              </a:lnSpc>
            </a:pPr>
            <a:r>
              <a:rPr b="0" i="1" lang="fr-CH" sz="2800" spc="-1" strike="noStrike">
                <a:solidFill>
                  <a:srgbClr val="000000"/>
                </a:solidFill>
                <a:latin typeface="Arial"/>
                <a:ea typeface="DejaVu Sans"/>
              </a:rPr>
              <a:t>« Aménager la ville pour le vélo c’est le moyen le moins cher pour améliorer la qualité de vie »</a:t>
            </a:r>
            <a:br/>
            <a:endParaRPr b="0" lang="fr-CH" sz="2800" spc="-1" strike="noStrike">
              <a:latin typeface="Arial"/>
            </a:endParaRPr>
          </a:p>
        </p:txBody>
      </p:sp>
      <p:sp>
        <p:nvSpPr>
          <p:cNvPr id="262" name="CustomShape 4"/>
          <p:cNvSpPr/>
          <p:nvPr/>
        </p:nvSpPr>
        <p:spPr>
          <a:xfrm>
            <a:off x="5547600" y="5272920"/>
            <a:ext cx="5742000" cy="42552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2200" spc="-1" strike="noStrike">
                <a:solidFill>
                  <a:srgbClr val="000000"/>
                </a:solidFill>
                <a:latin typeface="Arial"/>
                <a:ea typeface="DejaVu Sans"/>
              </a:rPr>
              <a:t>Morten Kabell, maire-adjoint de Copenhague</a:t>
            </a:r>
            <a:endParaRPr b="0" lang="fr-CH" sz="2200" spc="-1" strike="noStrike">
              <a:latin typeface="Arial"/>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Etudes de cas: Copenhague</a:t>
            </a:r>
            <a:endParaRPr b="0" lang="fr-CH" sz="4400" spc="-1" strike="noStrike">
              <a:latin typeface="Arial"/>
            </a:endParaRPr>
          </a:p>
        </p:txBody>
      </p:sp>
      <p:sp>
        <p:nvSpPr>
          <p:cNvPr id="264"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000000"/>
                </a:solidFill>
                <a:latin typeface="Times New Roman"/>
                <a:ea typeface="DejaVu Sans"/>
              </a:rPr>
              <a:t>34</a:t>
            </a:r>
            <a:endParaRPr b="0" lang="fr-CH" sz="1200" spc="-1" strike="noStrike">
              <a:latin typeface="Arial"/>
            </a:endParaRPr>
          </a:p>
        </p:txBody>
      </p:sp>
      <p:sp>
        <p:nvSpPr>
          <p:cNvPr id="265" name="CustomShape 3"/>
          <p:cNvSpPr/>
          <p:nvPr/>
        </p:nvSpPr>
        <p:spPr>
          <a:xfrm>
            <a:off x="803160" y="1591920"/>
            <a:ext cx="10514880" cy="4966920"/>
          </a:xfrm>
          <a:prstGeom prst="rect">
            <a:avLst/>
          </a:prstGeom>
          <a:noFill/>
          <a:ln>
            <a:noFill/>
          </a:ln>
        </p:spPr>
        <p:style>
          <a:lnRef idx="0"/>
          <a:fillRef idx="0"/>
          <a:effectRef idx="0"/>
          <a:fontRef idx="minor"/>
        </p:style>
        <p:txBody>
          <a:bodyPr lIns="90000" rIns="90000" tIns="45000" bIns="45000"/>
          <a:p>
            <a:pPr algn="ctr">
              <a:lnSpc>
                <a:spcPct val="100000"/>
              </a:lnSpc>
            </a:pPr>
            <a:r>
              <a:rPr b="1" lang="fr-CH" sz="2800" spc="-1" strike="noStrike">
                <a:solidFill>
                  <a:srgbClr val="000000"/>
                </a:solidFill>
                <a:latin typeface="Arial"/>
                <a:ea typeface="DejaVu Sans"/>
              </a:rPr>
              <a:t>Stratégie 2011-2025 : “good, better, best”</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50% de tous les trajets au travail et à l’école faits à vélo (35% en 2010)</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Diminuer de 70% le nombre de cyclistes gravement blessés (par rapport à 2005)</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90% des cyclistes </a:t>
            </a:r>
            <a:r>
              <a:rPr b="1" lang="fr-CH" sz="2400" spc="-1" strike="noStrike">
                <a:solidFill>
                  <a:srgbClr val="000000"/>
                </a:solidFill>
                <a:latin typeface="Arial"/>
                <a:ea typeface="DejaVu Sans"/>
              </a:rPr>
              <a:t>se sentent en sécurité </a:t>
            </a:r>
            <a:r>
              <a:rPr b="0" lang="fr-CH" sz="2400" spc="-1" strike="noStrike">
                <a:solidFill>
                  <a:srgbClr val="000000"/>
                </a:solidFill>
                <a:latin typeface="Arial"/>
                <a:ea typeface="DejaVu Sans"/>
              </a:rPr>
              <a:t>dans le trafic (67% en 2010)</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80% des cyclistes pensent que la “culture vélo” est positive pour l’atmosphère de la ville</a:t>
            </a:r>
            <a:endParaRPr b="0" lang="fr-CH" sz="2400" spc="-1" strike="noStrike">
              <a:latin typeface="Arial"/>
            </a:endParaRPr>
          </a:p>
          <a:p>
            <a:pPr>
              <a:lnSpc>
                <a:spcPct val="100000"/>
              </a:lnSpc>
            </a:pPr>
            <a:endParaRPr b="0" lang="fr-CH" sz="2400" spc="-1" strike="noStrike">
              <a:latin typeface="Arial"/>
            </a:endParaRPr>
          </a:p>
          <a:p>
            <a:pPr marL="457200" indent="-456840">
              <a:lnSpc>
                <a:spcPct val="100000"/>
              </a:lnSpc>
              <a:buClr>
                <a:srgbClr val="000000"/>
              </a:buClr>
              <a:buFont typeface="Arial"/>
              <a:buChar char="•"/>
            </a:pPr>
            <a:r>
              <a:rPr b="0" lang="fr-CH" sz="2400" spc="-1" strike="noStrike">
                <a:solidFill>
                  <a:srgbClr val="000000"/>
                </a:solidFill>
                <a:latin typeface="Arial"/>
                <a:ea typeface="DejaVu Sans"/>
              </a:rPr>
              <a:t>Entre autres….</a:t>
            </a:r>
            <a:endParaRPr b="0" lang="fr-CH" sz="2400" spc="-1" strike="noStrike">
              <a:latin typeface="Arial"/>
            </a:endParaRPr>
          </a:p>
        </p:txBody>
      </p:sp>
      <p:sp>
        <p:nvSpPr>
          <p:cNvPr id="266" name="CustomShape 4"/>
          <p:cNvSpPr/>
          <p:nvPr/>
        </p:nvSpPr>
        <p:spPr>
          <a:xfrm>
            <a:off x="6722640" y="6095880"/>
            <a:ext cx="5469120" cy="639000"/>
          </a:xfrm>
          <a:prstGeom prst="rect">
            <a:avLst/>
          </a:prstGeom>
          <a:noFill/>
          <a:ln>
            <a:noFill/>
          </a:ln>
        </p:spPr>
        <p:style>
          <a:lnRef idx="0"/>
          <a:fillRef idx="0"/>
          <a:effectRef idx="0"/>
          <a:fontRef idx="minor"/>
        </p:style>
        <p:txBody>
          <a:bodyPr lIns="90000" rIns="90000" tIns="45000" bIns="45000"/>
          <a:p>
            <a:pPr>
              <a:lnSpc>
                <a:spcPct val="100000"/>
              </a:lnSpc>
            </a:pPr>
            <a:r>
              <a:rPr b="0" lang="fr-CH" sz="1800" spc="-1" strike="noStrike">
                <a:solidFill>
                  <a:srgbClr val="000000"/>
                </a:solidFill>
                <a:latin typeface="Arial"/>
                <a:ea typeface="DejaVu Sans"/>
              </a:rPr>
              <a:t>Source: </a:t>
            </a:r>
            <a:r>
              <a:rPr b="0" i="1" lang="fr-CH" sz="1800" spc="-1" strike="noStrike">
                <a:solidFill>
                  <a:srgbClr val="000000"/>
                </a:solidFill>
                <a:latin typeface="Arial"/>
                <a:ea typeface="DejaVu Sans"/>
              </a:rPr>
              <a:t>Good, better, best – The city of Copenhaguen’s bycicle strategy 2011-2025.</a:t>
            </a:r>
            <a:endParaRPr b="0" lang="fr-CH" sz="1800" spc="-1" strike="noStrike">
              <a:latin typeface="Arial"/>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CustomShape 1"/>
          <p:cNvSpPr/>
          <p:nvPr/>
        </p:nvSpPr>
        <p:spPr>
          <a:xfrm>
            <a:off x="1523880" y="3463920"/>
            <a:ext cx="9143280" cy="2386800"/>
          </a:xfrm>
          <a:prstGeom prst="rect">
            <a:avLst/>
          </a:prstGeom>
          <a:noFill/>
          <a:ln>
            <a:noFill/>
          </a:ln>
        </p:spPr>
        <p:style>
          <a:lnRef idx="0"/>
          <a:fillRef idx="0"/>
          <a:effectRef idx="0"/>
          <a:fontRef idx="minor"/>
        </p:style>
        <p:txBody>
          <a:bodyPr lIns="90000" rIns="90000" tIns="45000" bIns="45000" anchor="ctr">
            <a:normAutofit/>
          </a:bodyPr>
          <a:p>
            <a:pPr algn="ctr">
              <a:lnSpc>
                <a:spcPct val="90000"/>
              </a:lnSpc>
            </a:pPr>
            <a:r>
              <a:rPr b="1" lang="fr-CH" sz="6000" spc="-1" strike="noStrike">
                <a:solidFill>
                  <a:srgbClr val="56a7dc"/>
                </a:solidFill>
                <a:latin typeface="Calibri Light"/>
                <a:ea typeface="DejaVu Sans"/>
              </a:rPr>
              <a:t>Mobilité et COVID19</a:t>
            </a:r>
            <a:endParaRPr b="0" lang="fr-CH" sz="6000" spc="-1" strike="noStrike">
              <a:latin typeface="Arial"/>
            </a:endParaRPr>
          </a:p>
        </p:txBody>
      </p:sp>
      <p:pic>
        <p:nvPicPr>
          <p:cNvPr id="268" name="Image 5" descr=""/>
          <p:cNvPicPr/>
          <p:nvPr/>
        </p:nvPicPr>
        <p:blipFill>
          <a:blip r:embed="rId1"/>
          <a:stretch/>
        </p:blipFill>
        <p:spPr>
          <a:xfrm>
            <a:off x="4762440" y="789480"/>
            <a:ext cx="2666160" cy="2666160"/>
          </a:xfrm>
          <a:prstGeom prst="rect">
            <a:avLst/>
          </a:prstGeom>
          <a:ln>
            <a:noFill/>
          </a:ln>
        </p:spPr>
      </p:pic>
      <p:sp>
        <p:nvSpPr>
          <p:cNvPr id="269"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35</a:t>
            </a:r>
            <a:endParaRPr b="0" lang="fr-CH" sz="1200" spc="-1" strike="noStrike">
              <a:latin typeface="Arial"/>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CustomShape 1"/>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36</a:t>
            </a:r>
            <a:endParaRPr b="0" lang="fr-CH" sz="1200" spc="-1" strike="noStrike">
              <a:latin typeface="Arial"/>
            </a:endParaRPr>
          </a:p>
        </p:txBody>
      </p:sp>
      <p:pic>
        <p:nvPicPr>
          <p:cNvPr id="271" name="Picture 2" descr=""/>
          <p:cNvPicPr/>
          <p:nvPr/>
        </p:nvPicPr>
        <p:blipFill>
          <a:blip r:embed="rId1"/>
          <a:stretch/>
        </p:blipFill>
        <p:spPr>
          <a:xfrm>
            <a:off x="771840" y="1847520"/>
            <a:ext cx="4301280" cy="4255560"/>
          </a:xfrm>
          <a:prstGeom prst="rect">
            <a:avLst/>
          </a:prstGeom>
          <a:ln>
            <a:noFill/>
          </a:ln>
        </p:spPr>
      </p:pic>
      <p:sp>
        <p:nvSpPr>
          <p:cNvPr id="272" name="CustomShape 2"/>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Mobilité et COVID19</a:t>
            </a:r>
            <a:endParaRPr b="0" lang="fr-CH" sz="4400" spc="-1" strike="noStrike">
              <a:latin typeface="Arial"/>
            </a:endParaRPr>
          </a:p>
        </p:txBody>
      </p:sp>
      <p:sp>
        <p:nvSpPr>
          <p:cNvPr id="273" name="CustomShape 3"/>
          <p:cNvSpPr/>
          <p:nvPr/>
        </p:nvSpPr>
        <p:spPr>
          <a:xfrm>
            <a:off x="5310720" y="1731960"/>
            <a:ext cx="6007320" cy="4113720"/>
          </a:xfrm>
          <a:prstGeom prst="rect">
            <a:avLst/>
          </a:prstGeom>
          <a:noFill/>
          <a:ln>
            <a:noFill/>
          </a:ln>
        </p:spPr>
        <p:style>
          <a:lnRef idx="0"/>
          <a:fillRef idx="0"/>
          <a:effectRef idx="0"/>
          <a:fontRef idx="minor"/>
        </p:style>
        <p:txBody>
          <a:bodyPr lIns="90000" rIns="90000" tIns="45000" bIns="45000"/>
          <a:p>
            <a:pPr>
              <a:lnSpc>
                <a:spcPct val="100000"/>
              </a:lnSpc>
            </a:pPr>
            <a:r>
              <a:rPr b="0" lang="fr-CH" sz="2400" spc="-1" strike="noStrike">
                <a:solidFill>
                  <a:srgbClr val="000000"/>
                </a:solidFill>
                <a:latin typeface="Arial"/>
                <a:ea typeface="DejaVu Sans"/>
              </a:rPr>
              <a:t>La crise sanitaire actuelle a d’énormes conséquence sur notre mobilité! </a:t>
            </a:r>
            <a:endParaRPr b="0" lang="fr-CH" sz="2400" spc="-1" strike="noStrike">
              <a:latin typeface="Arial"/>
            </a:endParaRPr>
          </a:p>
          <a:p>
            <a:pPr>
              <a:lnSpc>
                <a:spcPct val="100000"/>
              </a:lnSpc>
            </a:pPr>
            <a:endParaRPr b="0" lang="fr-CH" sz="2400" spc="-1" strike="noStrike">
              <a:latin typeface="Arial"/>
            </a:endParaRPr>
          </a:p>
          <a:p>
            <a:pPr>
              <a:lnSpc>
                <a:spcPct val="100000"/>
              </a:lnSpc>
            </a:pPr>
            <a:r>
              <a:rPr b="0" lang="fr-CH" sz="2400" spc="-1" strike="noStrike">
                <a:solidFill>
                  <a:srgbClr val="000000"/>
                </a:solidFill>
                <a:latin typeface="Arial"/>
                <a:ea typeface="DejaVu Sans"/>
              </a:rPr>
              <a:t>Le vélo comme meilleure option?</a:t>
            </a:r>
            <a:endParaRPr b="0" lang="fr-CH" sz="2400" spc="-1" strike="noStrike">
              <a:latin typeface="Arial"/>
            </a:endParaRPr>
          </a:p>
          <a:p>
            <a:pPr>
              <a:lnSpc>
                <a:spcPct val="100000"/>
              </a:lnSpc>
            </a:pPr>
            <a:endParaRPr b="0" lang="fr-CH" sz="2400" spc="-1" strike="noStrike">
              <a:latin typeface="Arial"/>
            </a:endParaRPr>
          </a:p>
          <a:p>
            <a:pPr>
              <a:lnSpc>
                <a:spcPct val="100000"/>
              </a:lnSpc>
            </a:pPr>
            <a:r>
              <a:rPr b="0" lang="fr-CH" sz="2400" spc="-1" strike="noStrike">
                <a:solidFill>
                  <a:srgbClr val="000000"/>
                </a:solidFill>
                <a:latin typeface="Arial"/>
                <a:ea typeface="DejaVu Sans"/>
              </a:rPr>
              <a:t>Elargissement des voies cyclables à Berlin, Bogota, New York, Lyon, Séville, Milan…</a:t>
            </a:r>
            <a:endParaRPr b="0" lang="fr-CH" sz="2400" spc="-1" strike="noStrike">
              <a:latin typeface="Arial"/>
            </a:endParaRPr>
          </a:p>
          <a:p>
            <a:pPr>
              <a:lnSpc>
                <a:spcPct val="100000"/>
              </a:lnSpc>
            </a:pPr>
            <a:endParaRPr b="0" lang="fr-CH" sz="2400" spc="-1" strike="noStrike">
              <a:latin typeface="Arial"/>
            </a:endParaRPr>
          </a:p>
          <a:p>
            <a:pPr>
              <a:lnSpc>
                <a:spcPct val="100000"/>
              </a:lnSpc>
            </a:pPr>
            <a:r>
              <a:rPr b="0" lang="fr-CH" sz="2400" spc="-1" strike="noStrike">
                <a:solidFill>
                  <a:srgbClr val="000000"/>
                </a:solidFill>
                <a:latin typeface="Arial"/>
                <a:ea typeface="DejaVu Sans"/>
              </a:rPr>
              <a:t>Appels d’associations environnementales et d’habitants (en Suisse et ailleurs) </a:t>
            </a:r>
            <a:endParaRPr b="0" lang="fr-CH" sz="2400" spc="-1" strike="noStrike">
              <a:latin typeface="Arial"/>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CustomShape 1"/>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37</a:t>
            </a:r>
            <a:endParaRPr b="0" lang="fr-CH" sz="1200" spc="-1" strike="noStrike">
              <a:latin typeface="Arial"/>
            </a:endParaRPr>
          </a:p>
        </p:txBody>
      </p:sp>
      <p:sp>
        <p:nvSpPr>
          <p:cNvPr id="275" name="CustomShape 2"/>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Mobilité et COVID19</a:t>
            </a:r>
            <a:endParaRPr b="0" lang="fr-CH" sz="4400" spc="-1" strike="noStrike">
              <a:latin typeface="Arial"/>
            </a:endParaRPr>
          </a:p>
        </p:txBody>
      </p:sp>
      <p:sp>
        <p:nvSpPr>
          <p:cNvPr id="276" name="CustomShape 3"/>
          <p:cNvSpPr/>
          <p:nvPr/>
        </p:nvSpPr>
        <p:spPr>
          <a:xfrm>
            <a:off x="7633080" y="6488640"/>
            <a:ext cx="30722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https://www.af3v.org</a:t>
            </a:r>
            <a:endParaRPr b="0" lang="fr-CH" sz="1800" spc="-1" strike="noStrike">
              <a:latin typeface="Arial"/>
            </a:endParaRPr>
          </a:p>
        </p:txBody>
      </p:sp>
      <p:pic>
        <p:nvPicPr>
          <p:cNvPr id="277" name="Picture 8" descr=""/>
          <p:cNvPicPr/>
          <p:nvPr/>
        </p:nvPicPr>
        <p:blipFill>
          <a:blip r:embed="rId1"/>
          <a:stretch/>
        </p:blipFill>
        <p:spPr>
          <a:xfrm>
            <a:off x="2353680" y="1319400"/>
            <a:ext cx="7314840" cy="5172480"/>
          </a:xfrm>
          <a:prstGeom prst="rect">
            <a:avLst/>
          </a:prstGeom>
          <a:ln>
            <a:noFill/>
          </a:ln>
        </p:spPr>
      </p:pic>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CustomShape 1"/>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38</a:t>
            </a:r>
            <a:endParaRPr b="0" lang="fr-CH" sz="1200" spc="-1" strike="noStrike">
              <a:latin typeface="Arial"/>
            </a:endParaRPr>
          </a:p>
        </p:txBody>
      </p:sp>
      <p:sp>
        <p:nvSpPr>
          <p:cNvPr id="279" name="CustomShape 2"/>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Mobilité et COVID19</a:t>
            </a:r>
            <a:endParaRPr b="0" lang="fr-CH" sz="4400" spc="-1" strike="noStrike">
              <a:latin typeface="Arial"/>
            </a:endParaRPr>
          </a:p>
        </p:txBody>
      </p:sp>
      <p:sp>
        <p:nvSpPr>
          <p:cNvPr id="280" name="CustomShape 3"/>
          <p:cNvSpPr/>
          <p:nvPr/>
        </p:nvSpPr>
        <p:spPr>
          <a:xfrm>
            <a:off x="803160" y="2063880"/>
            <a:ext cx="10514880" cy="2284920"/>
          </a:xfrm>
          <a:prstGeom prst="rect">
            <a:avLst/>
          </a:prstGeom>
          <a:noFill/>
          <a:ln>
            <a:noFill/>
          </a:ln>
        </p:spPr>
        <p:style>
          <a:lnRef idx="0"/>
          <a:fillRef idx="0"/>
          <a:effectRef idx="0"/>
          <a:fontRef idx="minor"/>
        </p:style>
        <p:txBody>
          <a:bodyPr lIns="90000" rIns="90000" tIns="45000" bIns="45000"/>
          <a:p>
            <a:pPr>
              <a:lnSpc>
                <a:spcPct val="100000"/>
              </a:lnSpc>
            </a:pPr>
            <a:r>
              <a:rPr b="0" lang="fr-CH" sz="2400" spc="-1" strike="noStrike">
                <a:solidFill>
                  <a:srgbClr val="000000"/>
                </a:solidFill>
                <a:latin typeface="Arial"/>
                <a:ea typeface="DejaVu Sans"/>
              </a:rPr>
              <a:t>«Je crois que le déclin de l'attractivité de la voiture en Suisse et dans les pays du nord de l'Europe, en particulier chez les jeunes, est une tendance qui ne va pas disparaître. Je pense plutôt qu'il y aura un retour à la proximité. Les voyages auront lieu sur des distances plus courtes. Et puis, compte tenu de la prévisible récession économique, il ne fait aucun doute que dans les prochaines années, nous serons moins mobiles.»</a:t>
            </a:r>
            <a:endParaRPr b="0" lang="fr-CH" sz="2400" spc="-1" strike="noStrike">
              <a:latin typeface="Arial"/>
            </a:endParaRPr>
          </a:p>
        </p:txBody>
      </p:sp>
      <p:sp>
        <p:nvSpPr>
          <p:cNvPr id="281" name="CustomShape 4"/>
          <p:cNvSpPr/>
          <p:nvPr/>
        </p:nvSpPr>
        <p:spPr>
          <a:xfrm>
            <a:off x="5968440" y="4714920"/>
            <a:ext cx="5349600" cy="1187640"/>
          </a:xfrm>
          <a:prstGeom prst="rect">
            <a:avLst/>
          </a:prstGeom>
          <a:noFill/>
          <a:ln>
            <a:noFill/>
          </a:ln>
        </p:spPr>
        <p:style>
          <a:lnRef idx="0"/>
          <a:fillRef idx="0"/>
          <a:effectRef idx="0"/>
          <a:fontRef idx="minor"/>
        </p:style>
        <p:txBody>
          <a:bodyPr lIns="90000" rIns="90000" tIns="45000" bIns="45000"/>
          <a:p>
            <a:pPr>
              <a:lnSpc>
                <a:spcPct val="100000"/>
              </a:lnSpc>
            </a:pPr>
            <a:r>
              <a:rPr b="0" lang="fr-CH" sz="1800" spc="-1" strike="noStrike">
                <a:solidFill>
                  <a:srgbClr val="000000"/>
                </a:solidFill>
                <a:latin typeface="Arial"/>
                <a:ea typeface="DejaVu Sans"/>
              </a:rPr>
              <a:t>Vincent Kaufmann, professeur associé de sociologie urbaine et d'analyse des mobilités à l'École polytechnique fédérale de Lausanne (EPFL). </a:t>
            </a:r>
            <a:endParaRPr b="0" lang="fr-CH" sz="1800" spc="-1" strike="noStrike">
              <a:latin typeface="Arial"/>
            </a:endParaRPr>
          </a:p>
        </p:txBody>
      </p:sp>
      <p:pic>
        <p:nvPicPr>
          <p:cNvPr id="282" name="Picture 3" descr=""/>
          <p:cNvPicPr/>
          <p:nvPr/>
        </p:nvPicPr>
        <p:blipFill>
          <a:blip r:embed="rId1"/>
          <a:stretch/>
        </p:blipFill>
        <p:spPr>
          <a:xfrm>
            <a:off x="3373200" y="4602240"/>
            <a:ext cx="2428920" cy="1594800"/>
          </a:xfrm>
          <a:prstGeom prst="rect">
            <a:avLst/>
          </a:prstGeom>
          <a:ln>
            <a:noFill/>
          </a:ln>
        </p:spPr>
      </p:pic>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CustomShape 1"/>
          <p:cNvSpPr/>
          <p:nvPr/>
        </p:nvSpPr>
        <p:spPr>
          <a:xfrm>
            <a:off x="1523880" y="3463920"/>
            <a:ext cx="9143280" cy="2386800"/>
          </a:xfrm>
          <a:prstGeom prst="rect">
            <a:avLst/>
          </a:prstGeom>
          <a:noFill/>
          <a:ln>
            <a:noFill/>
          </a:ln>
        </p:spPr>
        <p:style>
          <a:lnRef idx="0"/>
          <a:fillRef idx="0"/>
          <a:effectRef idx="0"/>
          <a:fontRef idx="minor"/>
        </p:style>
        <p:txBody>
          <a:bodyPr lIns="90000" rIns="90000" tIns="45000" bIns="45000" anchor="ctr">
            <a:normAutofit/>
          </a:bodyPr>
          <a:p>
            <a:pPr algn="ctr">
              <a:lnSpc>
                <a:spcPct val="90000"/>
              </a:lnSpc>
            </a:pPr>
            <a:r>
              <a:rPr b="1" lang="fr-CH" sz="6000" spc="-1" strike="noStrike">
                <a:solidFill>
                  <a:srgbClr val="56a7dc"/>
                </a:solidFill>
                <a:latin typeface="Calibri Light"/>
                <a:ea typeface="DejaVu Sans"/>
              </a:rPr>
              <a:t>A vos vélos </a:t>
            </a:r>
            <a:r>
              <a:rPr b="1" lang="fr-CH" sz="6000" spc="-1" strike="noStrike">
                <a:solidFill>
                  <a:srgbClr val="56a7dc"/>
                </a:solidFill>
                <a:latin typeface="Wingdings"/>
                <a:ea typeface="DejaVu Sans"/>
              </a:rPr>
              <a:t></a:t>
            </a:r>
            <a:endParaRPr b="0" lang="fr-CH" sz="6000" spc="-1" strike="noStrike">
              <a:latin typeface="Arial"/>
            </a:endParaRPr>
          </a:p>
        </p:txBody>
      </p:sp>
      <p:pic>
        <p:nvPicPr>
          <p:cNvPr id="284" name="Image 5" descr=""/>
          <p:cNvPicPr/>
          <p:nvPr/>
        </p:nvPicPr>
        <p:blipFill>
          <a:blip r:embed="rId1"/>
          <a:stretch/>
        </p:blipFill>
        <p:spPr>
          <a:xfrm>
            <a:off x="4762440" y="789480"/>
            <a:ext cx="2666160" cy="2666160"/>
          </a:xfrm>
          <a:prstGeom prst="rect">
            <a:avLst/>
          </a:prstGeom>
          <a:ln>
            <a:noFill/>
          </a:ln>
        </p:spPr>
      </p:pic>
      <p:sp>
        <p:nvSpPr>
          <p:cNvPr id="285"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39</a:t>
            </a:r>
            <a:endParaRPr b="0" lang="fr-CH" sz="1200" spc="-1" strike="noStrike">
              <a:latin typeface="Arial"/>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Quelques chiffres…</a:t>
            </a:r>
            <a:endParaRPr b="0" lang="fr-CH" sz="4400" spc="-1" strike="noStrike">
              <a:latin typeface="Arial"/>
            </a:endParaRPr>
          </a:p>
          <a:p>
            <a:pPr>
              <a:lnSpc>
                <a:spcPct val="90000"/>
              </a:lnSpc>
            </a:pPr>
            <a:r>
              <a:rPr b="1" lang="fr-CH" sz="3400" spc="-1" strike="noStrike">
                <a:solidFill>
                  <a:srgbClr val="56a7dc"/>
                </a:solidFill>
                <a:latin typeface="Calibri Light"/>
                <a:ea typeface="DejaVu Sans"/>
              </a:rPr>
              <a:t>(Suisse, 2015)</a:t>
            </a:r>
            <a:endParaRPr b="0" lang="fr-CH" sz="3400" spc="-1" strike="noStrike">
              <a:latin typeface="Arial"/>
            </a:endParaRPr>
          </a:p>
        </p:txBody>
      </p:sp>
      <p:sp>
        <p:nvSpPr>
          <p:cNvPr id="131"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4</a:t>
            </a:r>
            <a:endParaRPr b="0" lang="fr-CH" sz="1200" spc="-1" strike="noStrike">
              <a:latin typeface="Arial"/>
            </a:endParaRPr>
          </a:p>
        </p:txBody>
      </p:sp>
      <p:sp>
        <p:nvSpPr>
          <p:cNvPr id="132" name="CustomShape 3"/>
          <p:cNvSpPr/>
          <p:nvPr/>
        </p:nvSpPr>
        <p:spPr>
          <a:xfrm>
            <a:off x="790200" y="2505240"/>
            <a:ext cx="10527840" cy="3076560"/>
          </a:xfrm>
          <a:prstGeom prst="rect">
            <a:avLst/>
          </a:prstGeom>
          <a:noFill/>
          <a:ln>
            <a:noFill/>
          </a:ln>
        </p:spPr>
        <p:style>
          <a:lnRef idx="0"/>
          <a:fillRef idx="0"/>
          <a:effectRef idx="0"/>
          <a:fontRef idx="minor"/>
        </p:style>
        <p:txBody>
          <a:bodyPr lIns="90000" rIns="90000" tIns="45000" bIns="45000"/>
          <a:p>
            <a:pPr marL="457200" indent="-456840">
              <a:lnSpc>
                <a:spcPct val="100000"/>
              </a:lnSpc>
              <a:buClr>
                <a:srgbClr val="000000"/>
              </a:buClr>
              <a:buFont typeface="Arial"/>
              <a:buChar char="•"/>
            </a:pPr>
            <a:r>
              <a:rPr b="1" lang="fr-CH" sz="2800" spc="-1" strike="noStrike">
                <a:solidFill>
                  <a:srgbClr val="000000"/>
                </a:solidFill>
                <a:latin typeface="Arial"/>
                <a:ea typeface="DejaVu Sans"/>
              </a:rPr>
              <a:t>La voiture </a:t>
            </a:r>
            <a:r>
              <a:rPr b="0" lang="fr-CH" sz="2800" spc="-1" strike="noStrike">
                <a:solidFill>
                  <a:srgbClr val="000000"/>
                </a:solidFill>
                <a:latin typeface="Arial"/>
                <a:ea typeface="DejaVu Sans"/>
              </a:rPr>
              <a:t>reste largement le moyen de transport le plus utilisé en Suisse: </a:t>
            </a:r>
            <a:r>
              <a:rPr b="1" lang="fr-CH" sz="2800" spc="-1" strike="noStrike">
                <a:solidFill>
                  <a:srgbClr val="000000"/>
                </a:solidFill>
                <a:latin typeface="Arial"/>
                <a:ea typeface="DejaVu Sans"/>
              </a:rPr>
              <a:t>10’370km par personne et par an</a:t>
            </a:r>
            <a:endParaRPr b="0" lang="fr-CH" sz="2800" spc="-1" strike="noStrike">
              <a:latin typeface="Arial"/>
            </a:endParaRPr>
          </a:p>
          <a:p>
            <a:pPr>
              <a:lnSpc>
                <a:spcPct val="100000"/>
              </a:lnSpc>
            </a:pPr>
            <a:endParaRPr b="0" lang="fr-CH" sz="2800" spc="-1" strike="noStrike">
              <a:latin typeface="Arial"/>
            </a:endParaRPr>
          </a:p>
          <a:p>
            <a:pPr marL="457200" indent="-456840">
              <a:lnSpc>
                <a:spcPct val="100000"/>
              </a:lnSpc>
              <a:buClr>
                <a:srgbClr val="000000"/>
              </a:buClr>
              <a:buFont typeface="Arial"/>
              <a:buChar char="•"/>
            </a:pPr>
            <a:r>
              <a:rPr b="0" lang="fr-CH" sz="2800" spc="-1" strike="noStrike">
                <a:solidFill>
                  <a:srgbClr val="000000"/>
                </a:solidFill>
                <a:latin typeface="Arial"/>
                <a:ea typeface="DejaVu Sans"/>
              </a:rPr>
              <a:t>Les déplacements à pied et à vélo (y c. vélo électrique) ne représentent que 8% des distances parcourues, mais </a:t>
            </a:r>
            <a:r>
              <a:rPr b="1" lang="fr-CH" sz="2800" spc="-1" strike="noStrike">
                <a:solidFill>
                  <a:srgbClr val="000000"/>
                </a:solidFill>
                <a:latin typeface="Arial"/>
                <a:ea typeface="DejaVu Sans"/>
              </a:rPr>
              <a:t>41% du temps de trajet journalier. </a:t>
            </a:r>
            <a:endParaRPr b="0" lang="fr-CH" sz="2800" spc="-1" strike="noStrike">
              <a:latin typeface="Arial"/>
            </a:endParaRPr>
          </a:p>
          <a:p>
            <a:pPr>
              <a:lnSpc>
                <a:spcPct val="100000"/>
              </a:lnSpc>
            </a:pPr>
            <a:endParaRPr b="0" lang="fr-CH" sz="2800" spc="-1" strike="noStrike">
              <a:latin typeface="Arial"/>
            </a:endParaRPr>
          </a:p>
        </p:txBody>
      </p:sp>
      <p:sp>
        <p:nvSpPr>
          <p:cNvPr id="133" name="CustomShape 4"/>
          <p:cNvSpPr/>
          <p:nvPr/>
        </p:nvSpPr>
        <p:spPr>
          <a:xfrm>
            <a:off x="5896440" y="6091920"/>
            <a:ext cx="59403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600" spc="-1" strike="noStrike">
                <a:solidFill>
                  <a:srgbClr val="000000"/>
                </a:solidFill>
                <a:latin typeface="Arial"/>
                <a:ea typeface="DejaVu Sans"/>
              </a:rPr>
              <a:t>Source: PANORAMA, Office fédéral de la statistique, mars 2019</a:t>
            </a:r>
            <a:endParaRPr b="0" lang="fr-CH" sz="1600" spc="-1" strike="noStrike">
              <a:latin typeface="Arial"/>
            </a:endParaRPr>
          </a:p>
        </p:txBody>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Quelques chiffres…</a:t>
            </a:r>
            <a:endParaRPr b="0" lang="fr-CH" sz="4400" spc="-1" strike="noStrike">
              <a:latin typeface="Arial"/>
            </a:endParaRPr>
          </a:p>
          <a:p>
            <a:pPr>
              <a:lnSpc>
                <a:spcPct val="90000"/>
              </a:lnSpc>
            </a:pPr>
            <a:r>
              <a:rPr b="1" lang="fr-CH" sz="3400" spc="-1" strike="noStrike">
                <a:solidFill>
                  <a:srgbClr val="56a7dc"/>
                </a:solidFill>
                <a:latin typeface="Calibri Light"/>
                <a:ea typeface="DejaVu Sans"/>
              </a:rPr>
              <a:t>(Suisse, 2015)</a:t>
            </a:r>
            <a:endParaRPr b="0" lang="fr-CH" sz="3400" spc="-1" strike="noStrike">
              <a:latin typeface="Arial"/>
            </a:endParaRPr>
          </a:p>
        </p:txBody>
      </p:sp>
      <p:sp>
        <p:nvSpPr>
          <p:cNvPr id="135"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5</a:t>
            </a:r>
            <a:endParaRPr b="0" lang="fr-CH" sz="1200" spc="-1" strike="noStrike">
              <a:latin typeface="Arial"/>
            </a:endParaRPr>
          </a:p>
        </p:txBody>
      </p:sp>
      <p:pic>
        <p:nvPicPr>
          <p:cNvPr id="136" name="Picture 5" descr=""/>
          <p:cNvPicPr/>
          <p:nvPr/>
        </p:nvPicPr>
        <p:blipFill>
          <a:blip r:embed="rId1"/>
          <a:stretch/>
        </p:blipFill>
        <p:spPr>
          <a:xfrm>
            <a:off x="2792880" y="2668320"/>
            <a:ext cx="6933960" cy="3517560"/>
          </a:xfrm>
          <a:prstGeom prst="rect">
            <a:avLst/>
          </a:prstGeom>
          <a:ln>
            <a:noFill/>
          </a:ln>
        </p:spPr>
      </p:pic>
      <p:pic>
        <p:nvPicPr>
          <p:cNvPr id="137" name="Picture 6" descr=""/>
          <p:cNvPicPr/>
          <p:nvPr/>
        </p:nvPicPr>
        <p:blipFill>
          <a:blip r:embed="rId2"/>
          <a:stretch/>
        </p:blipFill>
        <p:spPr>
          <a:xfrm>
            <a:off x="2795040" y="2333880"/>
            <a:ext cx="6156360" cy="350640"/>
          </a:xfrm>
          <a:prstGeom prst="rect">
            <a:avLst/>
          </a:prstGeom>
          <a:ln>
            <a:noFill/>
          </a:ln>
        </p:spPr>
      </p:pic>
      <p:sp>
        <p:nvSpPr>
          <p:cNvPr id="138" name="CustomShape 3"/>
          <p:cNvSpPr/>
          <p:nvPr/>
        </p:nvSpPr>
        <p:spPr>
          <a:xfrm>
            <a:off x="803160" y="1661760"/>
            <a:ext cx="10514880" cy="4525560"/>
          </a:xfrm>
          <a:prstGeom prst="rect">
            <a:avLst/>
          </a:prstGeom>
          <a:noFill/>
          <a:ln>
            <a:noFill/>
          </a:ln>
        </p:spPr>
        <p:style>
          <a:lnRef idx="0"/>
          <a:fillRef idx="0"/>
          <a:effectRef idx="0"/>
          <a:fontRef idx="minor"/>
        </p:style>
        <p:txBody>
          <a:bodyPr lIns="90000" rIns="90000" tIns="45000" bIns="45000">
            <a:normAutofit/>
          </a:bodyPr>
          <a:p>
            <a:pPr algn="ctr">
              <a:lnSpc>
                <a:spcPct val="100000"/>
              </a:lnSpc>
            </a:pPr>
            <a:r>
              <a:rPr b="1" lang="fr-CH" sz="2800" spc="-1" strike="noStrike">
                <a:solidFill>
                  <a:srgbClr val="000000"/>
                </a:solidFill>
                <a:latin typeface="Arial"/>
                <a:ea typeface="DejaVu Sans"/>
              </a:rPr>
              <a:t>Principal motif de déplacement: LES LOISIRS</a:t>
            </a:r>
            <a:endParaRPr b="0" lang="fr-CH" sz="2800" spc="-1" strike="noStrike">
              <a:latin typeface="Arial"/>
            </a:endParaRPr>
          </a:p>
          <a:p>
            <a:pPr>
              <a:lnSpc>
                <a:spcPct val="100000"/>
              </a:lnSpc>
            </a:pPr>
            <a:endParaRPr b="0" lang="fr-CH" sz="2800" spc="-1" strike="noStrike">
              <a:latin typeface="Arial"/>
            </a:endParaRPr>
          </a:p>
        </p:txBody>
      </p:sp>
      <p:sp>
        <p:nvSpPr>
          <p:cNvPr id="139" name="CustomShape 4"/>
          <p:cNvSpPr/>
          <p:nvPr/>
        </p:nvSpPr>
        <p:spPr>
          <a:xfrm>
            <a:off x="8294760" y="6091920"/>
            <a:ext cx="135288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600" spc="-1" strike="noStrike">
                <a:solidFill>
                  <a:srgbClr val="000000"/>
                </a:solidFill>
                <a:latin typeface="Arial"/>
                <a:ea typeface="DejaVu Sans"/>
              </a:rPr>
              <a:t>Source: OFS</a:t>
            </a:r>
            <a:endParaRPr b="0" lang="fr-CH" sz="1600" spc="-1" strike="noStrike">
              <a:latin typeface="Arial"/>
            </a:endParaRPr>
          </a:p>
        </p:txBody>
      </p:sp>
      <p:sp>
        <p:nvSpPr>
          <p:cNvPr id="140" name="CustomShape 5"/>
          <p:cNvSpPr/>
          <p:nvPr/>
        </p:nvSpPr>
        <p:spPr>
          <a:xfrm>
            <a:off x="2539800" y="2333880"/>
            <a:ext cx="7187040" cy="4142520"/>
          </a:xfrm>
          <a:prstGeom prst="rect">
            <a:avLst/>
          </a:prstGeom>
          <a:noFill/>
          <a:ln w="6480">
            <a:solidFill>
              <a:schemeClr val="tx1"/>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Quelques chiffres…</a:t>
            </a:r>
            <a:endParaRPr b="0" lang="fr-CH" sz="4400" spc="-1" strike="noStrike">
              <a:latin typeface="Arial"/>
            </a:endParaRPr>
          </a:p>
          <a:p>
            <a:pPr>
              <a:lnSpc>
                <a:spcPct val="90000"/>
              </a:lnSpc>
            </a:pPr>
            <a:r>
              <a:rPr b="1" lang="fr-CH" sz="3400" spc="-1" strike="noStrike">
                <a:solidFill>
                  <a:srgbClr val="56a7dc"/>
                </a:solidFill>
                <a:latin typeface="Calibri Light"/>
                <a:ea typeface="DejaVu Sans"/>
              </a:rPr>
              <a:t>(Suisse, 2015)</a:t>
            </a:r>
            <a:endParaRPr b="0" lang="fr-CH" sz="3400" spc="-1" strike="noStrike">
              <a:latin typeface="Arial"/>
            </a:endParaRPr>
          </a:p>
        </p:txBody>
      </p:sp>
      <p:sp>
        <p:nvSpPr>
          <p:cNvPr id="142"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6</a:t>
            </a:r>
            <a:endParaRPr b="0" lang="fr-CH" sz="1200" spc="-1" strike="noStrike">
              <a:latin typeface="Arial"/>
            </a:endParaRPr>
          </a:p>
        </p:txBody>
      </p:sp>
      <p:pic>
        <p:nvPicPr>
          <p:cNvPr id="143" name="Content Placeholder 9" descr=""/>
          <p:cNvPicPr/>
          <p:nvPr/>
        </p:nvPicPr>
        <p:blipFill>
          <a:blip r:embed="rId1"/>
          <a:srcRect l="0" t="-3898" r="0" b="-3898"/>
          <a:stretch/>
        </p:blipFill>
        <p:spPr>
          <a:xfrm>
            <a:off x="2181960" y="2091240"/>
            <a:ext cx="7755120" cy="4264920"/>
          </a:xfrm>
          <a:prstGeom prst="rect">
            <a:avLst/>
          </a:prstGeom>
          <a:ln>
            <a:noFill/>
          </a:ln>
        </p:spPr>
      </p:pic>
      <p:sp>
        <p:nvSpPr>
          <p:cNvPr id="144" name="CustomShape 3"/>
          <p:cNvSpPr/>
          <p:nvPr/>
        </p:nvSpPr>
        <p:spPr>
          <a:xfrm>
            <a:off x="4722840" y="6156720"/>
            <a:ext cx="52149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Microrecensement Mobilité et Transports </a:t>
            </a:r>
            <a:endParaRPr b="0" lang="fr-CH" sz="1800" spc="-1" strike="noStrike">
              <a:latin typeface="Arial"/>
            </a:endParaRPr>
          </a:p>
        </p:txBody>
      </p:sp>
      <p:sp>
        <p:nvSpPr>
          <p:cNvPr id="145" name="CustomShape 4"/>
          <p:cNvSpPr/>
          <p:nvPr/>
        </p:nvSpPr>
        <p:spPr>
          <a:xfrm>
            <a:off x="803160" y="1701360"/>
            <a:ext cx="10514880" cy="516960"/>
          </a:xfrm>
          <a:prstGeom prst="rect">
            <a:avLst/>
          </a:prstGeom>
          <a:noFill/>
          <a:ln>
            <a:noFill/>
          </a:ln>
        </p:spPr>
        <p:style>
          <a:lnRef idx="0"/>
          <a:fillRef idx="0"/>
          <a:effectRef idx="0"/>
          <a:fontRef idx="minor"/>
        </p:style>
        <p:txBody>
          <a:bodyPr lIns="90000" rIns="90000" tIns="45000" bIns="45000"/>
          <a:p>
            <a:pPr algn="ctr">
              <a:lnSpc>
                <a:spcPct val="100000"/>
              </a:lnSpc>
            </a:pPr>
            <a:r>
              <a:rPr b="1" lang="fr-CH" sz="2800" spc="-1" strike="noStrike">
                <a:solidFill>
                  <a:srgbClr val="000000"/>
                </a:solidFill>
                <a:latin typeface="Arial"/>
                <a:ea typeface="DejaVu Sans"/>
              </a:rPr>
              <a:t>Evolution de la part modale du vélo en Suisse</a:t>
            </a:r>
            <a:endParaRPr b="0" lang="fr-CH" sz="2800" spc="-1" strike="noStrike">
              <a:latin typeface="Arial"/>
            </a:endParaRPr>
          </a:p>
        </p:txBody>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Quelques chiffres…</a:t>
            </a:r>
            <a:endParaRPr b="0" lang="fr-CH" sz="4400" spc="-1" strike="noStrike">
              <a:latin typeface="Arial"/>
            </a:endParaRPr>
          </a:p>
        </p:txBody>
      </p:sp>
      <p:sp>
        <p:nvSpPr>
          <p:cNvPr id="147"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7</a:t>
            </a:r>
            <a:endParaRPr b="0" lang="fr-CH" sz="1200" spc="-1" strike="noStrike">
              <a:latin typeface="Arial"/>
            </a:endParaRPr>
          </a:p>
        </p:txBody>
      </p:sp>
      <p:sp>
        <p:nvSpPr>
          <p:cNvPr id="148" name="CustomShape 3"/>
          <p:cNvSpPr/>
          <p:nvPr/>
        </p:nvSpPr>
        <p:spPr>
          <a:xfrm>
            <a:off x="4497840" y="3244320"/>
            <a:ext cx="3195720" cy="76068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fr-CH" sz="4400" spc="-1" strike="noStrike">
                <a:solidFill>
                  <a:srgbClr val="000000"/>
                </a:solidFill>
                <a:latin typeface="Arial"/>
                <a:ea typeface="DejaVu Sans"/>
              </a:rPr>
              <a:t>Et ailleurs?</a:t>
            </a:r>
            <a:endParaRPr b="0" lang="fr-CH" sz="4400" spc="-1" strike="noStrike">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Quelques chiffres…</a:t>
            </a:r>
            <a:endParaRPr b="0" lang="fr-CH" sz="4400" spc="-1" strike="noStrike">
              <a:latin typeface="Arial"/>
            </a:endParaRPr>
          </a:p>
        </p:txBody>
      </p:sp>
      <p:sp>
        <p:nvSpPr>
          <p:cNvPr id="150"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8</a:t>
            </a:r>
            <a:endParaRPr b="0" lang="fr-CH" sz="1200" spc="-1" strike="noStrike">
              <a:latin typeface="Arial"/>
            </a:endParaRPr>
          </a:p>
        </p:txBody>
      </p:sp>
      <p:pic>
        <p:nvPicPr>
          <p:cNvPr id="151" name="Picture 4" descr=""/>
          <p:cNvPicPr/>
          <p:nvPr/>
        </p:nvPicPr>
        <p:blipFill>
          <a:blip r:embed="rId1"/>
          <a:stretch/>
        </p:blipFill>
        <p:spPr>
          <a:xfrm>
            <a:off x="2212560" y="2266200"/>
            <a:ext cx="7733160" cy="4271760"/>
          </a:xfrm>
          <a:prstGeom prst="rect">
            <a:avLst/>
          </a:prstGeom>
          <a:ln>
            <a:noFill/>
          </a:ln>
        </p:spPr>
      </p:pic>
      <p:sp>
        <p:nvSpPr>
          <p:cNvPr id="152" name="CustomShape 3"/>
          <p:cNvSpPr/>
          <p:nvPr/>
        </p:nvSpPr>
        <p:spPr>
          <a:xfrm>
            <a:off x="3575520" y="6442200"/>
            <a:ext cx="63594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ASG, GeoAgenda n° 2018/1: </a:t>
            </a:r>
            <a:r>
              <a:rPr b="0" i="1" lang="fr-CH" sz="1800" spc="-1" strike="noStrike">
                <a:solidFill>
                  <a:srgbClr val="000000"/>
                </a:solidFill>
                <a:latin typeface="Arial"/>
                <a:ea typeface="DejaVu Sans"/>
              </a:rPr>
              <a:t>La renaissance du vélo</a:t>
            </a:r>
            <a:endParaRPr b="0" lang="fr-CH" sz="1800" spc="-1" strike="noStrike">
              <a:latin typeface="Arial"/>
            </a:endParaRPr>
          </a:p>
        </p:txBody>
      </p:sp>
      <p:sp>
        <p:nvSpPr>
          <p:cNvPr id="153" name="CustomShape 4"/>
          <p:cNvSpPr/>
          <p:nvPr/>
        </p:nvSpPr>
        <p:spPr>
          <a:xfrm>
            <a:off x="803160" y="1681200"/>
            <a:ext cx="10514880" cy="516960"/>
          </a:xfrm>
          <a:prstGeom prst="rect">
            <a:avLst/>
          </a:prstGeom>
          <a:noFill/>
          <a:ln>
            <a:noFill/>
          </a:ln>
        </p:spPr>
        <p:style>
          <a:lnRef idx="0"/>
          <a:fillRef idx="0"/>
          <a:effectRef idx="0"/>
          <a:fontRef idx="minor"/>
        </p:style>
        <p:txBody>
          <a:bodyPr lIns="90000" rIns="90000" tIns="45000" bIns="45000"/>
          <a:p>
            <a:pPr algn="ctr">
              <a:lnSpc>
                <a:spcPct val="100000"/>
              </a:lnSpc>
            </a:pPr>
            <a:r>
              <a:rPr b="1" lang="fr-CH" sz="2800" spc="-1" strike="noStrike">
                <a:solidFill>
                  <a:srgbClr val="000000"/>
                </a:solidFill>
                <a:latin typeface="Arial"/>
                <a:ea typeface="DejaVu Sans"/>
              </a:rPr>
              <a:t>Part modale du vélo dans divers pays</a:t>
            </a:r>
            <a:endParaRPr b="0" lang="fr-CH" sz="2800" spc="-1" strike="noStrike">
              <a:latin typeface="Arial"/>
            </a:endParaRPr>
          </a:p>
        </p:txBody>
      </p:sp>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CustomShape 1"/>
          <p:cNvSpPr/>
          <p:nvPr/>
        </p:nvSpPr>
        <p:spPr>
          <a:xfrm>
            <a:off x="803160" y="222120"/>
            <a:ext cx="10514880" cy="1324800"/>
          </a:xfrm>
          <a:prstGeom prst="rect">
            <a:avLst/>
          </a:prstGeom>
          <a:noFill/>
          <a:ln>
            <a:noFill/>
          </a:ln>
        </p:spPr>
        <p:style>
          <a:lnRef idx="0"/>
          <a:fillRef idx="0"/>
          <a:effectRef idx="0"/>
          <a:fontRef idx="minor"/>
        </p:style>
        <p:txBody>
          <a:bodyPr lIns="90000" rIns="90000" tIns="45000" bIns="45000" anchor="ctr"/>
          <a:p>
            <a:pPr>
              <a:lnSpc>
                <a:spcPct val="90000"/>
              </a:lnSpc>
            </a:pPr>
            <a:r>
              <a:rPr b="1" lang="fr-CH" sz="4400" spc="-1" strike="noStrike">
                <a:solidFill>
                  <a:srgbClr val="56a7dc"/>
                </a:solidFill>
                <a:latin typeface="Calibri Light"/>
                <a:ea typeface="DejaVu Sans"/>
              </a:rPr>
              <a:t>Quelques chiffres…</a:t>
            </a:r>
            <a:endParaRPr b="0" lang="fr-CH" sz="4400" spc="-1" strike="noStrike">
              <a:latin typeface="Arial"/>
            </a:endParaRPr>
          </a:p>
        </p:txBody>
      </p:sp>
      <p:sp>
        <p:nvSpPr>
          <p:cNvPr id="155" name="CustomShape 2"/>
          <p:cNvSpPr/>
          <p:nvPr/>
        </p:nvSpPr>
        <p:spPr>
          <a:xfrm>
            <a:off x="9254520" y="6356520"/>
            <a:ext cx="2742480" cy="3643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fr-CH" sz="1200" spc="-1" strike="noStrike">
                <a:solidFill>
                  <a:srgbClr val="8b8b8b"/>
                </a:solidFill>
                <a:latin typeface="Calibri"/>
                <a:ea typeface="DejaVu Sans"/>
              </a:rPr>
              <a:t>9</a:t>
            </a:r>
            <a:endParaRPr b="0" lang="fr-CH" sz="1200" spc="-1" strike="noStrike">
              <a:latin typeface="Arial"/>
            </a:endParaRPr>
          </a:p>
        </p:txBody>
      </p:sp>
      <p:pic>
        <p:nvPicPr>
          <p:cNvPr id="156" name="Picture 4" descr=""/>
          <p:cNvPicPr/>
          <p:nvPr/>
        </p:nvPicPr>
        <p:blipFill>
          <a:blip r:embed="rId1"/>
          <a:stretch/>
        </p:blipFill>
        <p:spPr>
          <a:xfrm>
            <a:off x="4002840" y="1444680"/>
            <a:ext cx="7113960" cy="4858560"/>
          </a:xfrm>
          <a:prstGeom prst="rect">
            <a:avLst/>
          </a:prstGeom>
          <a:ln>
            <a:noFill/>
          </a:ln>
        </p:spPr>
      </p:pic>
      <p:sp>
        <p:nvSpPr>
          <p:cNvPr id="157" name="CustomShape 3"/>
          <p:cNvSpPr/>
          <p:nvPr/>
        </p:nvSpPr>
        <p:spPr>
          <a:xfrm>
            <a:off x="803160" y="3224880"/>
            <a:ext cx="3205440" cy="943560"/>
          </a:xfrm>
          <a:prstGeom prst="rect">
            <a:avLst/>
          </a:prstGeom>
          <a:noFill/>
          <a:ln>
            <a:noFill/>
          </a:ln>
        </p:spPr>
        <p:style>
          <a:lnRef idx="0"/>
          <a:fillRef idx="0"/>
          <a:effectRef idx="0"/>
          <a:fontRef idx="minor"/>
        </p:style>
        <p:txBody>
          <a:bodyPr lIns="90000" rIns="90000" tIns="45000" bIns="45000"/>
          <a:p>
            <a:pPr>
              <a:lnSpc>
                <a:spcPct val="100000"/>
              </a:lnSpc>
            </a:pPr>
            <a:r>
              <a:rPr b="0" lang="fr-CH" sz="2800" spc="-1" strike="noStrike">
                <a:solidFill>
                  <a:srgbClr val="000000"/>
                </a:solidFill>
                <a:latin typeface="Arial"/>
                <a:ea typeface="DejaVu Sans"/>
              </a:rPr>
              <a:t>Différences entre les villes !</a:t>
            </a:r>
            <a:endParaRPr b="0" lang="fr-CH" sz="2800" spc="-1" strike="noStrike">
              <a:latin typeface="Arial"/>
            </a:endParaRPr>
          </a:p>
        </p:txBody>
      </p:sp>
      <p:sp>
        <p:nvSpPr>
          <p:cNvPr id="158" name="CustomShape 4"/>
          <p:cNvSpPr/>
          <p:nvPr/>
        </p:nvSpPr>
        <p:spPr>
          <a:xfrm>
            <a:off x="4715640" y="6303960"/>
            <a:ext cx="63594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fr-CH" sz="1800" spc="-1" strike="noStrike">
                <a:solidFill>
                  <a:srgbClr val="000000"/>
                </a:solidFill>
                <a:latin typeface="Arial"/>
                <a:ea typeface="DejaVu Sans"/>
              </a:rPr>
              <a:t>Source: ASG, GeoAgenda n° 2018/1: </a:t>
            </a:r>
            <a:r>
              <a:rPr b="0" i="1" lang="fr-CH" sz="1800" spc="-1" strike="noStrike">
                <a:solidFill>
                  <a:srgbClr val="000000"/>
                </a:solidFill>
                <a:latin typeface="Arial"/>
                <a:ea typeface="DejaVu Sans"/>
              </a:rPr>
              <a:t>La renaissance du vélo</a:t>
            </a:r>
            <a:endParaRPr b="0" lang="fr-CH" sz="1800" spc="-1" strike="noStrike">
              <a:latin typeface="Arial"/>
            </a:endParaRPr>
          </a:p>
        </p:txBody>
      </p:sp>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PPP_Vorlage</Template>
  <TotalTime>880</TotalTime>
  <Application>LibreOffice/6.0.7.3$Linux_X86_64 LibreOffice_project/00m0$Build-3</Application>
  <Words>1552</Words>
  <Paragraphs>285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2020-04-10T13:57:11Z</dcterms:created>
  <dc:creator>Christian Egger</dc:creator>
  <dc:description/>
  <dc:language>fr-CH</dc:language>
  <cp:lastModifiedBy>r a</cp:lastModifiedBy>
  <dcterms:modified xsi:type="dcterms:W3CDTF">2020-05-07T11:22:26Z</dcterms:modified>
  <cp:revision>166</cp:revision>
  <dc:subject/>
  <dc:title>Das Velo in allen Facetten: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39</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39</vt:i4>
  </property>
</Properties>
</file>