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26.jpeg" ContentType="image/jpeg"/>
  <Override PartName="/ppt/media/image14.jpeg" ContentType="image/jpeg"/>
  <Override PartName="/ppt/media/image16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2.jpeg" ContentType="image/jpeg"/>
  <Override PartName="/ppt/media/image9.jpeg" ContentType="image/jpeg"/>
  <Override PartName="/ppt/media/image12.png" ContentType="image/png"/>
  <Override PartName="/ppt/media/image10.png" ContentType="image/png"/>
  <Override PartName="/ppt/media/image11.png" ContentType="image/png"/>
  <Override PartName="/ppt/media/image13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0" y="0"/>
            <a:ext cx="4571280" cy="51429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CH" sz="4400" spc="-1" strike="noStrike">
                <a:latin typeface="Arial"/>
              </a:rPr>
              <a:t>Cliquez pour éditer le format du texte-titre</a:t>
            </a:r>
            <a:endParaRPr b="0" lang="fr-CH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3200" spc="-1" strike="noStrike">
                <a:latin typeface="Arial"/>
              </a:rPr>
              <a:t>Cliquez pour éditer le format du plan de texte</a:t>
            </a:r>
            <a:endParaRPr b="0" lang="fr-C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2800" spc="-1" strike="noStrike">
                <a:latin typeface="Arial"/>
              </a:rPr>
              <a:t>Second niveau de plan</a:t>
            </a:r>
            <a:endParaRPr b="0" lang="fr-C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400" spc="-1" strike="noStrike">
                <a:latin typeface="Arial"/>
              </a:rPr>
              <a:t>Troisième niveau de plan</a:t>
            </a:r>
            <a:endParaRPr b="0" lang="fr-C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2000" spc="-1" strike="noStrike">
                <a:latin typeface="Arial"/>
              </a:rPr>
              <a:t>Quatrième niveau de plan</a:t>
            </a:r>
            <a:endParaRPr b="0" lang="fr-C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Cinquième niveau de plan</a:t>
            </a:r>
            <a:endParaRPr b="0" lang="fr-C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Sixième niveau de plan</a:t>
            </a:r>
            <a:endParaRPr b="0" lang="fr-C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Septième niveau de plan</a:t>
            </a:r>
            <a:endParaRPr b="0" lang="fr-C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280" cy="754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800" spc="-1" strike="noStrike">
                <a:latin typeface="Arial"/>
              </a:rPr>
              <a:t>Cliquez pour éditer le format du texte-titre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280" cy="317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Cliquez pour éditer le format du plan de texte</a:t>
            </a:r>
            <a:endParaRPr b="0" lang="fr-C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latin typeface="Arial"/>
              </a:rPr>
              <a:t>Second niveau de plan</a:t>
            </a:r>
            <a:endParaRPr b="0" lang="fr-C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Troisième niveau de plan</a:t>
            </a:r>
            <a:endParaRPr b="0" lang="fr-C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latin typeface="Arial"/>
              </a:rPr>
              <a:t>Quatrième niveau de plan</a:t>
            </a:r>
            <a:endParaRPr b="0" lang="fr-C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Cinquième niveau de plan</a:t>
            </a:r>
            <a:endParaRPr b="0" lang="fr-C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Sixième niveau de plan</a:t>
            </a:r>
            <a:endParaRPr b="0" lang="fr-C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Septième niveau de plan</a:t>
            </a:r>
            <a:endParaRPr b="0" lang="fr-C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280" cy="754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800" spc="-1" strike="noStrike">
                <a:latin typeface="Arial"/>
              </a:rPr>
              <a:t>Cliquez pour éditer le format du texte-titre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1369440" cy="317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Cliquez pour éditer le format du plan de texte</a:t>
            </a:r>
            <a:endParaRPr b="0" lang="fr-C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latin typeface="Arial"/>
              </a:rPr>
              <a:t>Second niveau de plan</a:t>
            </a:r>
            <a:endParaRPr b="0" lang="fr-C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Troisième niveau de plan</a:t>
            </a:r>
            <a:endParaRPr b="0" lang="fr-C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latin typeface="Arial"/>
              </a:rPr>
              <a:t>Quatrième niveau de plan</a:t>
            </a:r>
            <a:endParaRPr b="0" lang="fr-C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Cinquième niveau de plan</a:t>
            </a:r>
            <a:endParaRPr b="0" lang="fr-C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Sixième niveau de plan</a:t>
            </a:r>
            <a:endParaRPr b="0" lang="fr-C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Septième niveau de plan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750320" y="1389600"/>
            <a:ext cx="1369440" cy="317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Cliquez pour éditer le format du plan de texte</a:t>
            </a:r>
            <a:endParaRPr b="0" lang="fr-C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latin typeface="Arial"/>
              </a:rPr>
              <a:t>Second niveau de plan</a:t>
            </a:r>
            <a:endParaRPr b="0" lang="fr-C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Troisième niveau de plan</a:t>
            </a:r>
            <a:endParaRPr b="0" lang="fr-C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latin typeface="Arial"/>
              </a:rPr>
              <a:t>Quatrième niveau de plan</a:t>
            </a:r>
            <a:endParaRPr b="0" lang="fr-C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Cinquième niveau de plan</a:t>
            </a:r>
            <a:endParaRPr b="0" lang="fr-C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Sixième niveau de plan</a:t>
            </a:r>
            <a:endParaRPr b="0" lang="fr-C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latin typeface="Arial"/>
              </a:rPr>
              <a:t>Septième niveau de plan</a:t>
            </a:r>
            <a:endParaRPr b="0" lang="fr-C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CH" sz="4400" spc="-1" strike="noStrike">
                <a:latin typeface="Arial"/>
              </a:rPr>
              <a:t>Cliquez pour éditer le format du texte-titre</a:t>
            </a:r>
            <a:endParaRPr b="0" lang="fr-C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3200" spc="-1" strike="noStrike">
                <a:latin typeface="Arial"/>
              </a:rPr>
              <a:t>Cliquez pour éditer le format du plan de texte</a:t>
            </a:r>
            <a:endParaRPr b="0" lang="fr-C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2800" spc="-1" strike="noStrike">
                <a:latin typeface="Arial"/>
              </a:rPr>
              <a:t>Second niveau de plan</a:t>
            </a:r>
            <a:endParaRPr b="0" lang="fr-C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400" spc="-1" strike="noStrike">
                <a:latin typeface="Arial"/>
              </a:rPr>
              <a:t>Troisième niveau de plan</a:t>
            </a:r>
            <a:endParaRPr b="0" lang="fr-C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2000" spc="-1" strike="noStrike">
                <a:latin typeface="Arial"/>
              </a:rPr>
              <a:t>Quatrième niveau de plan</a:t>
            </a:r>
            <a:endParaRPr b="0" lang="fr-C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Cinquième niveau de plan</a:t>
            </a:r>
            <a:endParaRPr b="0" lang="fr-C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Sixième niveau de plan</a:t>
            </a:r>
            <a:endParaRPr b="0" lang="fr-C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latin typeface="Arial"/>
              </a:rPr>
              <a:t>Septième niveau de plan</a:t>
            </a:r>
            <a:endParaRPr b="0" lang="fr-C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www.uncp.net/Default6_32.aspx?HeaderID=5&amp;ArticleID=sur-la-route-respectons-nous&amp;DirID=campagne-securite&amp;SubtitleID=0%20%3E%20Campagne%20s%C3%A9curit%C3%A9&amp;TriID=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pro-velo.ch/fr/themes/securite-routiere/pedaler-en-securite/" TargetMode="External"/><Relationship Id="rId2" Type="http://schemas.openxmlformats.org/officeDocument/2006/relationships/hyperlink" Target="https://www.youtube.com/watch?v=mDKfcFTk1ms&amp;feature=youtu.be" TargetMode="External"/><Relationship Id="rId3" Type="http://schemas.openxmlformats.org/officeDocument/2006/relationships/hyperlink" Target="https://www.youtube.com/watch?v=FEmwQs4F3CU&amp;feature=emb_logo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youtube.com/playlist?list=PLPnfv8Nh5JxuqJ1hd_KxNa81oo1uFTXUI" TargetMode="External"/><Relationship Id="rId2" Type="http://schemas.openxmlformats.org/officeDocument/2006/relationships/hyperlink" Target="https://bikeable.ch/map" TargetMode="Externa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hyperlink" Target="https://bikeable.ch/entries/abeT9X2c7DW8yqeew" TargetMode="External"/><Relationship Id="rId7" Type="http://schemas.openxmlformats.org/officeDocument/2006/relationships/image" Target="../media/image21.png"/><Relationship Id="rId8" Type="http://schemas.openxmlformats.org/officeDocument/2006/relationships/hyperlink" Target="https://bikeable.ch/entries/wHGJEA4Nq4eSzQ4zF" TargetMode="External"/><Relationship Id="rId9" Type="http://schemas.openxmlformats.org/officeDocument/2006/relationships/image" Target="../media/image22.png"/><Relationship Id="rId10" Type="http://schemas.openxmlformats.org/officeDocument/2006/relationships/hyperlink" Target="https://bikeable.ch/entries/3iESaXKKxYJmS2nAY" TargetMode="External"/><Relationship Id="rId11" Type="http://schemas.openxmlformats.org/officeDocument/2006/relationships/image" Target="../media/image23.png"/><Relationship Id="rId12" Type="http://schemas.openxmlformats.org/officeDocument/2006/relationships/hyperlink" Target="https://bikeable.ch/entries/pGpzL4GR7XNbzgrpf" TargetMode="External"/><Relationship Id="rId13" Type="http://schemas.openxmlformats.org/officeDocument/2006/relationships/image" Target="../media/image24.png"/><Relationship Id="rId14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65680" y="1233000"/>
            <a:ext cx="4044600" cy="148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ctr">
              <a:lnSpc>
                <a:spcPct val="100000"/>
              </a:lnSpc>
            </a:pPr>
            <a:r>
              <a:rPr b="0" lang="fr-CH" sz="3000" spc="-1" strike="noStrike">
                <a:solidFill>
                  <a:srgbClr val="000000"/>
                </a:solidFill>
                <a:latin typeface="Arial"/>
                <a:ea typeface="Arial"/>
              </a:rPr>
              <a:t>PARTIE 2</a:t>
            </a:r>
            <a:br/>
            <a:r>
              <a:rPr b="0" lang="fr-CH" sz="3000" spc="-1" strike="noStrike">
                <a:solidFill>
                  <a:srgbClr val="000000"/>
                </a:solidFill>
                <a:latin typeface="Arial"/>
                <a:ea typeface="Arial"/>
              </a:rPr>
              <a:t>En route...</a:t>
            </a:r>
            <a:endParaRPr b="0" lang="fr-CH" sz="3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65680" y="2802960"/>
            <a:ext cx="4044600" cy="123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fr-CH" sz="2100" spc="-1" strike="noStrike">
                <a:solidFill>
                  <a:srgbClr val="595959"/>
                </a:solidFill>
                <a:latin typeface="Arial"/>
                <a:ea typeface="Arial"/>
              </a:rPr>
              <a:t>Le comportement à adopter dans la circulation</a:t>
            </a:r>
            <a:endParaRPr b="0" lang="fr-CH" sz="21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939560" y="723960"/>
            <a:ext cx="3836160" cy="369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43A61CD6-804C-463C-9453-76F75AFD4597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158" name="Google Shape;260;p32" descr=""/>
          <p:cNvPicPr/>
          <p:nvPr/>
        </p:nvPicPr>
        <p:blipFill>
          <a:blip r:embed="rId1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  <p:pic>
        <p:nvPicPr>
          <p:cNvPr id="159" name="Google Shape;261;p32" descr=""/>
          <p:cNvPicPr/>
          <p:nvPr/>
        </p:nvPicPr>
        <p:blipFill>
          <a:blip r:embed="rId2"/>
          <a:srcRect l="18671" t="0" r="27610" b="0"/>
          <a:stretch/>
        </p:blipFill>
        <p:spPr>
          <a:xfrm rot="16200000">
            <a:off x="4245120" y="297720"/>
            <a:ext cx="5187600" cy="4578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motivations à la pratique du vélo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3896DD1-E279-4BDB-BAAF-D2C6D7E4B1D0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162" name="Google Shape;268;p33" descr=""/>
          <p:cNvPicPr/>
          <p:nvPr/>
        </p:nvPicPr>
        <p:blipFill>
          <a:blip r:embed="rId1"/>
          <a:stretch/>
        </p:blipFill>
        <p:spPr>
          <a:xfrm>
            <a:off x="4384800" y="1152360"/>
            <a:ext cx="4193280" cy="3415680"/>
          </a:xfrm>
          <a:prstGeom prst="rect">
            <a:avLst/>
          </a:prstGeom>
          <a:ln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4433760" y="4586760"/>
            <a:ext cx="4193280" cy="1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800" spc="-1" strike="noStrike">
                <a:solidFill>
                  <a:srgbClr val="000000"/>
                </a:solidFill>
                <a:latin typeface="Arial"/>
                <a:ea typeface="Arial"/>
              </a:rPr>
              <a:t>P. Rérat, Giacomel. G., Martin A. (2019). </a:t>
            </a:r>
            <a:r>
              <a:rPr b="0" i="1" lang="fr-CH" sz="800" spc="-1" strike="noStrike">
                <a:solidFill>
                  <a:srgbClr val="000000"/>
                </a:solidFill>
                <a:latin typeface="Arial"/>
                <a:ea typeface="Arial"/>
              </a:rPr>
              <a:t>Au travail à vélo… La pratique utilitaire de la bicyclette en Suisse.</a:t>
            </a:r>
            <a:r>
              <a:rPr b="0" lang="fr-CH" sz="800" spc="-1" strike="noStrike">
                <a:solidFill>
                  <a:srgbClr val="000000"/>
                </a:solidFill>
                <a:latin typeface="Arial"/>
                <a:ea typeface="Arial"/>
              </a:rPr>
              <a:t> Collection Espaces, mobilités et sociétés. p.96</a:t>
            </a:r>
            <a:endParaRPr b="0" lang="fr-CH" sz="8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311760" y="1152360"/>
            <a:ext cx="3927960" cy="34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Avais-tu pensé que le vélo apportait autant de satisfactions ?</a:t>
            </a:r>
            <a:endParaRPr b="0" lang="fr-CH" sz="1800" spc="-1" strike="noStrike">
              <a:latin typeface="Arial"/>
            </a:endParaRPr>
          </a:p>
        </p:txBody>
      </p:sp>
      <p:pic>
        <p:nvPicPr>
          <p:cNvPr id="165" name="Google Shape;271;p33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obstacles à la pratique du vélo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311760" y="1152360"/>
            <a:ext cx="3927960" cy="34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just">
              <a:lnSpc>
                <a:spcPct val="115000"/>
              </a:lnSpc>
              <a:spcAft>
                <a:spcPts val="1599"/>
              </a:spcAft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Evidemment, il y a bien des contraintes… mais il suffit de bien s’équiper pour palier nombre de ces obstacles.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375B2C0B-1B9C-42D1-B251-3142BE63FFF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4367880" y="4586760"/>
            <a:ext cx="3927960" cy="1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800" spc="-1" strike="noStrike">
                <a:solidFill>
                  <a:srgbClr val="000000"/>
                </a:solidFill>
                <a:latin typeface="Arial"/>
                <a:ea typeface="Arial"/>
              </a:rPr>
              <a:t>P. Rérat, Giacomel. G., Martin A. (2019). </a:t>
            </a:r>
            <a:r>
              <a:rPr b="0" i="1" lang="fr-CH" sz="800" spc="-1" strike="noStrike">
                <a:solidFill>
                  <a:srgbClr val="000000"/>
                </a:solidFill>
                <a:latin typeface="Arial"/>
                <a:ea typeface="Arial"/>
              </a:rPr>
              <a:t>Au travail à vélo… La pratique utilitaire de la bicyclette en Suisse.</a:t>
            </a:r>
            <a:r>
              <a:rPr b="0" lang="fr-CH" sz="800" spc="-1" strike="noStrike">
                <a:solidFill>
                  <a:srgbClr val="000000"/>
                </a:solidFill>
                <a:latin typeface="Arial"/>
                <a:ea typeface="Arial"/>
              </a:rPr>
              <a:t> Collection Espaces, mobilités et sociétés. p.117</a:t>
            </a:r>
            <a:endParaRPr b="0" lang="fr-CH" sz="800" spc="-1" strike="noStrike">
              <a:latin typeface="Arial"/>
            </a:endParaRPr>
          </a:p>
        </p:txBody>
      </p:sp>
      <p:pic>
        <p:nvPicPr>
          <p:cNvPr id="170" name="Google Shape;280;p34" descr=""/>
          <p:cNvPicPr/>
          <p:nvPr/>
        </p:nvPicPr>
        <p:blipFill>
          <a:blip r:embed="rId1"/>
          <a:stretch/>
        </p:blipFill>
        <p:spPr>
          <a:xfrm>
            <a:off x="4367880" y="1017720"/>
            <a:ext cx="3651480" cy="3626640"/>
          </a:xfrm>
          <a:prstGeom prst="rect">
            <a:avLst/>
          </a:prstGeom>
          <a:ln>
            <a:noFill/>
          </a:ln>
        </p:spPr>
      </p:pic>
      <p:pic>
        <p:nvPicPr>
          <p:cNvPr id="171" name="Google Shape;281;p34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311760" y="444960"/>
            <a:ext cx="3999240" cy="107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just"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Où se placer sur la route ? 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311760" y="2062080"/>
            <a:ext cx="4463640" cy="254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just">
              <a:lnSpc>
                <a:spcPct val="115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Nos recommandations :  </a:t>
            </a:r>
            <a:endParaRPr b="0" lang="fr-CH" sz="1800" spc="-1" strike="noStrike">
              <a:latin typeface="Arial"/>
            </a:endParaRPr>
          </a:p>
          <a:p>
            <a:pPr marL="457200" indent="-342360" algn="just">
              <a:lnSpc>
                <a:spcPct val="115000"/>
              </a:lnSpc>
              <a:spcBef>
                <a:spcPts val="1599"/>
              </a:spcBef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Roule à 70 cm du bord</a:t>
            </a:r>
            <a:endParaRPr b="0" lang="fr-CH" sz="1800" spc="-1" strike="noStrike">
              <a:latin typeface="Arial"/>
            </a:endParaRPr>
          </a:p>
          <a:p>
            <a:pPr marL="457200" indent="-34236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Sur la piste cyclable s’il y en a une</a:t>
            </a:r>
            <a:endParaRPr b="0" lang="fr-CH" sz="1800" spc="-1" strike="noStrike">
              <a:latin typeface="Arial"/>
            </a:endParaRPr>
          </a:p>
          <a:p>
            <a:pPr marL="457200" indent="-34236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Si nous sommes plusieurs à vélo </a:t>
            </a:r>
            <a:endParaRPr b="0" lang="fr-CH" sz="1800" spc="-1" strike="noStrike">
              <a:latin typeface="Arial"/>
            </a:endParaRPr>
          </a:p>
          <a:p>
            <a:pPr lvl="1" marL="914400" indent="-342360" algn="just">
              <a:lnSpc>
                <a:spcPct val="115000"/>
              </a:lnSpc>
              <a:buClr>
                <a:srgbClr val="595959"/>
              </a:buClr>
              <a:buFont typeface="Arial"/>
              <a:buChar char="○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→ </a:t>
            </a: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se placer l’un derrière l’autre</a:t>
            </a:r>
            <a:endParaRPr b="0" lang="fr-CH" sz="1800" spc="-1" strike="noStrike">
              <a:latin typeface="Arial"/>
            </a:endParaRPr>
          </a:p>
          <a:p>
            <a:pPr marL="457200" indent="-342360" algn="just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Ne pas zigzaguer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F766A607-164A-423B-9EFF-D6F3D1FD4D97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4529160" y="4738680"/>
            <a:ext cx="2189160" cy="1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14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"/>
              </a:rPr>
              <a:t>Source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176" name="Google Shape;290;p35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  <p:pic>
        <p:nvPicPr>
          <p:cNvPr id="177" name="Google Shape;291;p35" descr=""/>
          <p:cNvPicPr/>
          <p:nvPr/>
        </p:nvPicPr>
        <p:blipFill>
          <a:blip r:embed="rId3"/>
          <a:stretch/>
        </p:blipFill>
        <p:spPr>
          <a:xfrm>
            <a:off x="3390840" y="1085040"/>
            <a:ext cx="498960" cy="1199880"/>
          </a:xfrm>
          <a:prstGeom prst="rect">
            <a:avLst/>
          </a:prstGeom>
          <a:ln>
            <a:noFill/>
          </a:ln>
        </p:spPr>
      </p:pic>
      <p:pic>
        <p:nvPicPr>
          <p:cNvPr id="178" name="Google Shape;292;p35" descr=""/>
          <p:cNvPicPr/>
          <p:nvPr/>
        </p:nvPicPr>
        <p:blipFill>
          <a:blip r:embed="rId4"/>
          <a:stretch/>
        </p:blipFill>
        <p:spPr>
          <a:xfrm>
            <a:off x="5286240" y="0"/>
            <a:ext cx="385704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Et dans les situations plus critiques ?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11760" y="1351800"/>
            <a:ext cx="8519760" cy="341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Pro Vélo te donne tous les conseils</a:t>
            </a:r>
            <a:r>
              <a:rPr b="0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ici</a:t>
            </a: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, visionne les courtes vidéos</a:t>
            </a:r>
            <a:r>
              <a:rPr b="0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Et fais attention dans la circulation, malheureusement tu n’es pas seul-e :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Ton comportement dans un</a:t>
            </a:r>
            <a:r>
              <a:rPr b="0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2"/>
              </a:rPr>
              <a:t>rond-point</a:t>
            </a:r>
            <a:r>
              <a:rPr b="0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fr-CH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Ton comportement pour</a:t>
            </a:r>
            <a:r>
              <a:rPr b="0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CH" sz="1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3"/>
              </a:rPr>
              <a:t>tourner à gauche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1D763F01-8B67-4CA9-BAE6-EC0BF95F8E95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182" name="Google Shape;300;p36" descr=""/>
          <p:cNvPicPr/>
          <p:nvPr/>
        </p:nvPicPr>
        <p:blipFill>
          <a:blip r:embed="rId4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  <p:pic>
        <p:nvPicPr>
          <p:cNvPr id="183" name="Google Shape;301;p36" descr=""/>
          <p:cNvPicPr/>
          <p:nvPr/>
        </p:nvPicPr>
        <p:blipFill>
          <a:blip r:embed="rId5"/>
          <a:stretch/>
        </p:blipFill>
        <p:spPr>
          <a:xfrm>
            <a:off x="4572000" y="2820600"/>
            <a:ext cx="1110240" cy="893160"/>
          </a:xfrm>
          <a:prstGeom prst="rect">
            <a:avLst/>
          </a:prstGeom>
          <a:ln>
            <a:noFill/>
          </a:ln>
        </p:spPr>
      </p:pic>
      <p:pic>
        <p:nvPicPr>
          <p:cNvPr id="184" name="Google Shape;302;p36" descr=""/>
          <p:cNvPicPr/>
          <p:nvPr/>
        </p:nvPicPr>
        <p:blipFill>
          <a:blip r:embed="rId6"/>
          <a:stretch/>
        </p:blipFill>
        <p:spPr>
          <a:xfrm>
            <a:off x="4829400" y="3851640"/>
            <a:ext cx="929520" cy="1009440"/>
          </a:xfrm>
          <a:prstGeom prst="rect">
            <a:avLst/>
          </a:prstGeom>
          <a:ln>
            <a:noFill/>
          </a:ln>
        </p:spPr>
      </p:pic>
      <p:pic>
        <p:nvPicPr>
          <p:cNvPr id="185" name="Google Shape;303;p36" descr=""/>
          <p:cNvPicPr/>
          <p:nvPr/>
        </p:nvPicPr>
        <p:blipFill>
          <a:blip r:embed="rId7"/>
          <a:stretch/>
        </p:blipFill>
        <p:spPr>
          <a:xfrm>
            <a:off x="7277760" y="444960"/>
            <a:ext cx="49896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65680" y="262080"/>
            <a:ext cx="4044600" cy="95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just"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Comment circuler dans un rond-point ? 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65680" y="1344600"/>
            <a:ext cx="4044600" cy="335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Je regarde en arrière par-dessus mon épaule gauche</a:t>
            </a:r>
            <a:endParaRPr b="0" lang="fr-CH" sz="1400" spc="-1" strike="noStrike">
              <a:latin typeface="Arial"/>
            </a:endParaRPr>
          </a:p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J'indique avec mon bras gauche pour indiquer que je vais changer de trajectoire</a:t>
            </a:r>
            <a:endParaRPr b="0" lang="fr-CH" sz="1400" spc="-1" strike="noStrike">
              <a:latin typeface="Arial"/>
            </a:endParaRPr>
          </a:p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Je regarde une 2ème fois en arrière par-dessus mon épaule gauche</a:t>
            </a:r>
            <a:endParaRPr b="0" lang="fr-CH" sz="1400" spc="-1" strike="noStrike">
              <a:latin typeface="Arial"/>
            </a:endParaRPr>
          </a:p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Je me place au milieu de la chaussée</a:t>
            </a:r>
            <a:endParaRPr b="0" lang="fr-CH" sz="1400" spc="-1" strike="noStrike">
              <a:latin typeface="Arial"/>
            </a:endParaRPr>
          </a:p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Je suis attentif avant de me lancer dans le giratoire, la priorité est pour ceux venant à ma gauche</a:t>
            </a:r>
            <a:endParaRPr b="0" lang="fr-CH" sz="1400" spc="-1" strike="noStrike">
              <a:latin typeface="Arial"/>
            </a:endParaRPr>
          </a:p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Je roule au milieu de la chaussée</a:t>
            </a:r>
            <a:endParaRPr b="0" lang="fr-CH" sz="1400" spc="-1" strike="noStrike">
              <a:latin typeface="Arial"/>
            </a:endParaRPr>
          </a:p>
          <a:p>
            <a:pPr marL="457200" indent="-31680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400" spc="-1" strike="noStrike">
                <a:solidFill>
                  <a:srgbClr val="595959"/>
                </a:solidFill>
                <a:latin typeface="Arial"/>
                <a:ea typeface="Arial"/>
              </a:rPr>
              <a:t>J'indique avec mon bras droite pour signaler ma sortie</a:t>
            </a:r>
            <a:endParaRPr b="0" lang="fr-CH" sz="1400" spc="-1" strike="noStrike">
              <a:latin typeface="Arial"/>
            </a:endParaRPr>
          </a:p>
        </p:txBody>
      </p:sp>
      <p:pic>
        <p:nvPicPr>
          <p:cNvPr id="188" name="Google Shape;310;p37" descr=""/>
          <p:cNvPicPr/>
          <p:nvPr/>
        </p:nvPicPr>
        <p:blipFill>
          <a:blip r:embed="rId1"/>
          <a:srcRect l="0" t="10265" r="0" b="10265"/>
          <a:stretch/>
        </p:blipFill>
        <p:spPr>
          <a:xfrm>
            <a:off x="4572000" y="0"/>
            <a:ext cx="4571280" cy="514296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5286600" y="1248120"/>
            <a:ext cx="224640" cy="231840"/>
          </a:xfrm>
          <a:prstGeom prst="mathMultiply">
            <a:avLst>
              <a:gd name="adj1" fmla="val 23520"/>
            </a:avLst>
          </a:prstGeom>
          <a:solidFill>
            <a:srgbClr val="cc0000"/>
          </a:solidFill>
          <a:ln w="9360">
            <a:solidFill>
              <a:srgbClr val="43434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4"/>
          <p:cNvSpPr/>
          <p:nvPr/>
        </p:nvSpPr>
        <p:spPr>
          <a:xfrm>
            <a:off x="4882320" y="887040"/>
            <a:ext cx="101916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1400" spc="-1" strike="noStrike">
                <a:solidFill>
                  <a:srgbClr val="cc0000"/>
                </a:solidFill>
                <a:latin typeface="Arial"/>
                <a:ea typeface="Arial"/>
              </a:rPr>
              <a:t>Arrivée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7669800" y="4818600"/>
            <a:ext cx="74988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0" lang="fr-CH" sz="1400" spc="-1" strike="noStrike">
                <a:solidFill>
                  <a:srgbClr val="cc0000"/>
                </a:solidFill>
                <a:latin typeface="Arial"/>
                <a:ea typeface="Arial"/>
              </a:rPr>
              <a:t>Départ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612116A-A8A3-44F1-883D-3AE5C410B6A7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193" name="Google Shape;315;p37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320;p38" descr=""/>
          <p:cNvPicPr/>
          <p:nvPr/>
        </p:nvPicPr>
        <p:blipFill>
          <a:blip r:embed="rId1"/>
          <a:srcRect l="0" t="14232" r="0" b="6303"/>
          <a:stretch/>
        </p:blipFill>
        <p:spPr>
          <a:xfrm>
            <a:off x="4572000" y="0"/>
            <a:ext cx="4571280" cy="514296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5180400" y="807120"/>
            <a:ext cx="224640" cy="231840"/>
          </a:xfrm>
          <a:prstGeom prst="mathMultiply">
            <a:avLst>
              <a:gd name="adj1" fmla="val 23520"/>
            </a:avLst>
          </a:prstGeom>
          <a:solidFill>
            <a:srgbClr val="cc0000"/>
          </a:solidFill>
          <a:ln w="9360">
            <a:solidFill>
              <a:srgbClr val="43434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4852080" y="613440"/>
            <a:ext cx="101376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0" lang="fr-CH" sz="1400" spc="-1" strike="noStrike">
                <a:solidFill>
                  <a:srgbClr val="cc0000"/>
                </a:solidFill>
                <a:latin typeface="Arial"/>
                <a:ea typeface="Arial"/>
              </a:rPr>
              <a:t>Arrivée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8195400" y="4788360"/>
            <a:ext cx="74988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>
              <a:lnSpc>
                <a:spcPct val="100000"/>
              </a:lnSpc>
            </a:pPr>
            <a:r>
              <a:rPr b="0" lang="fr-CH" sz="1400" spc="-1" strike="noStrike">
                <a:solidFill>
                  <a:srgbClr val="cc0000"/>
                </a:solidFill>
                <a:latin typeface="Arial"/>
                <a:ea typeface="Arial"/>
              </a:rPr>
              <a:t>Départ</a:t>
            </a:r>
            <a:endParaRPr b="0" lang="fr-CH" sz="14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DF228E85-F480-4786-84C9-1FAAF5DCDE2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199" name="Google Shape;325;p38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265680" y="182160"/>
            <a:ext cx="4571280" cy="108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 algn="just"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Comment me positionner pour tourner à gauche ?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348480" y="1357200"/>
            <a:ext cx="4488120" cy="366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Je regarde en arrière par-dessus mon épaule gauche.</a:t>
            </a:r>
            <a:endParaRPr b="0" lang="fr-CH" sz="1350" spc="-1" strike="noStrike">
              <a:latin typeface="Arial"/>
            </a:endParaRPr>
          </a:p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J'indique avec mon bras gauche pour indiquer que je vais changer de trajectoire,</a:t>
            </a:r>
            <a:endParaRPr b="0" lang="fr-CH" sz="1350" spc="-1" strike="noStrike">
              <a:latin typeface="Arial"/>
            </a:endParaRPr>
          </a:p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Je regarde une 2ème fois en arrière par-dessus mon épaule gauche.</a:t>
            </a:r>
            <a:endParaRPr b="0" lang="fr-CH" sz="1350" spc="-1" strike="noStrike">
              <a:latin typeface="Arial"/>
            </a:endParaRPr>
          </a:p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Je suis attentif et regarde bien si aucune voiture ne vient en face avant de traverser la route.</a:t>
            </a:r>
            <a:endParaRPr b="0" lang="fr-CH" sz="1350" spc="-1" strike="noStrike">
              <a:latin typeface="Arial"/>
            </a:endParaRPr>
          </a:p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Je me déplace sur la chaussée pour me positionner au centre de la route.</a:t>
            </a:r>
            <a:endParaRPr b="0" lang="fr-CH" sz="1350" spc="-1" strike="noStrike">
              <a:latin typeface="Arial"/>
            </a:endParaRPr>
          </a:p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Je roule au milieu de la route, et je fais en sorte que les voitures puissent me dépasser par la gauche.</a:t>
            </a:r>
            <a:endParaRPr b="0" lang="fr-CH" sz="1350" spc="-1" strike="noStrike">
              <a:latin typeface="Arial"/>
            </a:endParaRPr>
          </a:p>
          <a:p>
            <a:pPr marL="457200" indent="-313560" algn="just">
              <a:lnSpc>
                <a:spcPct val="115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CH" sz="1350" spc="-1" strike="noStrike">
                <a:solidFill>
                  <a:srgbClr val="595959"/>
                </a:solidFill>
                <a:latin typeface="Arial"/>
                <a:ea typeface="Arial"/>
              </a:rPr>
              <a:t>J'ai traversé en toute sécurité et je pédale à nouveau à droite de la chaussée.</a:t>
            </a:r>
            <a:endParaRPr b="0" lang="fr-CH" sz="135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11760" y="444960"/>
            <a:ext cx="8519760" cy="57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obstacles rencontrés en route</a:t>
            </a:r>
            <a:endParaRPr b="0" lang="fr-CH" sz="28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311760" y="3348720"/>
            <a:ext cx="8568720" cy="12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4236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fr-CH" sz="1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"/>
              </a:rPr>
              <a:t>Regarde les vidéos en français (14 à 19)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marL="457200" indent="-342360">
              <a:lnSpc>
                <a:spcPct val="100000"/>
              </a:lnSpc>
              <a:buClr>
                <a:srgbClr val="666666"/>
              </a:buClr>
              <a:buFont typeface="Arial"/>
              <a:buChar char="●"/>
            </a:pPr>
            <a:r>
              <a:rPr b="0" lang="fr-CH" sz="1800" spc="-1" strike="noStrike">
                <a:solidFill>
                  <a:srgbClr val="666666"/>
                </a:solidFill>
                <a:latin typeface="Arial"/>
                <a:ea typeface="Arial"/>
              </a:rPr>
              <a:t>Tu peux également signaler les problématiques que tu rencontres à vélo :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CH" sz="18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2"/>
              </a:rPr>
              <a:t>https://bikeable.ch/map</a:t>
            </a:r>
            <a:endParaRPr b="0" lang="fr-CH" sz="1800" spc="-1" strike="noStrike">
              <a:latin typeface="Arial"/>
            </a:endParaRPr>
          </a:p>
        </p:txBody>
      </p:sp>
      <p:pic>
        <p:nvPicPr>
          <p:cNvPr id="204" name="Google Shape;334;p39" descr=""/>
          <p:cNvPicPr/>
          <p:nvPr/>
        </p:nvPicPr>
        <p:blipFill>
          <a:blip r:embed="rId3"/>
          <a:stretch/>
        </p:blipFill>
        <p:spPr>
          <a:xfrm>
            <a:off x="311760" y="3377880"/>
            <a:ext cx="482760" cy="307440"/>
          </a:xfrm>
          <a:prstGeom prst="rect">
            <a:avLst/>
          </a:prstGeom>
          <a:ln>
            <a:noFill/>
          </a:ln>
        </p:spPr>
      </p:pic>
      <p:pic>
        <p:nvPicPr>
          <p:cNvPr id="205" name="Google Shape;335;p39" descr=""/>
          <p:cNvPicPr/>
          <p:nvPr/>
        </p:nvPicPr>
        <p:blipFill>
          <a:blip r:embed="rId4"/>
          <a:stretch/>
        </p:blipFill>
        <p:spPr>
          <a:xfrm>
            <a:off x="311760" y="3945960"/>
            <a:ext cx="482760" cy="307440"/>
          </a:xfrm>
          <a:prstGeom prst="rect">
            <a:avLst/>
          </a:prstGeom>
          <a:ln>
            <a:noFill/>
          </a:ln>
        </p:spPr>
      </p:pic>
      <p:sp>
        <p:nvSpPr>
          <p:cNvPr id="206" name="CustomShape 3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C517AC55-2C73-45DA-8154-A90D51A653DB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207" name="Google Shape;337;p39" descr=""/>
          <p:cNvPicPr/>
          <p:nvPr/>
        </p:nvPicPr>
        <p:blipFill>
          <a:blip r:embed="rId5"/>
          <a:srcRect l="0" t="3573" r="0" b="3573"/>
          <a:stretch/>
        </p:blipFill>
        <p:spPr>
          <a:xfrm>
            <a:off x="311760" y="1017720"/>
            <a:ext cx="1879920" cy="2281680"/>
          </a:xfrm>
          <a:prstGeom prst="rect">
            <a:avLst/>
          </a:prstGeom>
          <a:ln>
            <a:noFill/>
          </a:ln>
        </p:spPr>
      </p:pic>
      <p:sp>
        <p:nvSpPr>
          <p:cNvPr id="208" name="CustomShape 4"/>
          <p:cNvSpPr/>
          <p:nvPr/>
        </p:nvSpPr>
        <p:spPr>
          <a:xfrm>
            <a:off x="265680" y="3024360"/>
            <a:ext cx="19702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1000" spc="-1" strike="noStrike">
                <a:solidFill>
                  <a:srgbClr val="ffffff"/>
                </a:solidFill>
                <a:latin typeface="Arial"/>
                <a:ea typeface="Arial"/>
              </a:rPr>
              <a:t>Ca roule dans les cafés </a:t>
            </a:r>
            <a:r>
              <a:rPr b="0" lang="fr-CH" sz="10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6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209" name="Google Shape;339;p39" descr=""/>
          <p:cNvPicPr/>
          <p:nvPr/>
        </p:nvPicPr>
        <p:blipFill>
          <a:blip r:embed="rId7"/>
          <a:srcRect l="1397" t="0" r="1411" b="0"/>
          <a:stretch/>
        </p:blipFill>
        <p:spPr>
          <a:xfrm>
            <a:off x="2502000" y="1005480"/>
            <a:ext cx="1879920" cy="2281680"/>
          </a:xfrm>
          <a:prstGeom prst="rect">
            <a:avLst/>
          </a:prstGeom>
          <a:ln>
            <a:noFill/>
          </a:ln>
        </p:spPr>
      </p:pic>
      <p:sp>
        <p:nvSpPr>
          <p:cNvPr id="210" name="CustomShape 5"/>
          <p:cNvSpPr/>
          <p:nvPr/>
        </p:nvSpPr>
        <p:spPr>
          <a:xfrm>
            <a:off x="2428920" y="3024360"/>
            <a:ext cx="19702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1000" spc="-1" strike="noStrike">
                <a:solidFill>
                  <a:srgbClr val="ffffff"/>
                </a:solidFill>
                <a:latin typeface="Arial"/>
                <a:ea typeface="Arial"/>
              </a:rPr>
              <a:t>Virage à gauche serré </a:t>
            </a:r>
            <a:r>
              <a:rPr b="0" lang="fr-CH" sz="10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8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211" name="Google Shape;341;p39" descr=""/>
          <p:cNvPicPr/>
          <p:nvPr/>
        </p:nvPicPr>
        <p:blipFill>
          <a:blip r:embed="rId9"/>
          <a:srcRect l="10794" t="0" r="10794" b="0"/>
          <a:stretch/>
        </p:blipFill>
        <p:spPr>
          <a:xfrm>
            <a:off x="4692600" y="993240"/>
            <a:ext cx="1879920" cy="2281680"/>
          </a:xfrm>
          <a:prstGeom prst="rect">
            <a:avLst/>
          </a:prstGeom>
          <a:ln>
            <a:noFill/>
          </a:ln>
        </p:spPr>
      </p:pic>
      <p:sp>
        <p:nvSpPr>
          <p:cNvPr id="212" name="CustomShape 6"/>
          <p:cNvSpPr/>
          <p:nvPr/>
        </p:nvSpPr>
        <p:spPr>
          <a:xfrm>
            <a:off x="4648320" y="2877120"/>
            <a:ext cx="19702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1000" spc="-1" strike="noStrike">
                <a:solidFill>
                  <a:srgbClr val="ffffff"/>
                </a:solidFill>
                <a:latin typeface="Arial"/>
                <a:ea typeface="Arial"/>
              </a:rPr>
              <a:t>Stationnement sur la piste cyclable </a:t>
            </a:r>
            <a:r>
              <a:rPr b="0" lang="fr-CH" sz="10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0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213" name="Google Shape;343;p39" descr=""/>
          <p:cNvPicPr/>
          <p:nvPr/>
        </p:nvPicPr>
        <p:blipFill>
          <a:blip r:embed="rId11"/>
          <a:srcRect l="0" t="3041" r="0" b="3041"/>
          <a:stretch/>
        </p:blipFill>
        <p:spPr>
          <a:xfrm>
            <a:off x="6882840" y="1029960"/>
            <a:ext cx="1879920" cy="2281680"/>
          </a:xfrm>
          <a:prstGeom prst="rect">
            <a:avLst/>
          </a:prstGeom>
          <a:ln>
            <a:noFill/>
          </a:ln>
        </p:spPr>
      </p:pic>
      <p:sp>
        <p:nvSpPr>
          <p:cNvPr id="214" name="CustomShape 7"/>
          <p:cNvSpPr/>
          <p:nvPr/>
        </p:nvSpPr>
        <p:spPr>
          <a:xfrm>
            <a:off x="6837120" y="3024360"/>
            <a:ext cx="1970280" cy="30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fr-CH" sz="1000" spc="-1" strike="noStrike">
                <a:solidFill>
                  <a:srgbClr val="ffffff"/>
                </a:solidFill>
                <a:latin typeface="Arial"/>
                <a:ea typeface="Arial"/>
              </a:rPr>
              <a:t>Attention au trou</a:t>
            </a:r>
            <a:r>
              <a:rPr b="0" lang="fr-CH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fr-CH" sz="1000" spc="-1" strike="noStrike" u="sng">
                <a:solidFill>
                  <a:srgbClr val="0000ff"/>
                </a:solidFill>
                <a:uFillTx/>
                <a:latin typeface="Arial"/>
                <a:ea typeface="Arial"/>
                <a:hlinkClick r:id="rId12"/>
              </a:rPr>
              <a:t>Source</a:t>
            </a:r>
            <a:endParaRPr b="0" lang="fr-CH" sz="1000" spc="-1" strike="noStrike">
              <a:latin typeface="Arial"/>
            </a:endParaRPr>
          </a:p>
        </p:txBody>
      </p:sp>
      <p:pic>
        <p:nvPicPr>
          <p:cNvPr id="215" name="Google Shape;345;p39" descr=""/>
          <p:cNvPicPr/>
          <p:nvPr/>
        </p:nvPicPr>
        <p:blipFill>
          <a:blip r:embed="rId13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/>
          <a:p>
            <a:pPr algn="r">
              <a:lnSpc>
                <a:spcPct val="100000"/>
              </a:lnSpc>
            </a:pPr>
            <a:fld id="{32ECBA5F-B448-40AF-B6EC-D01A8FC1F22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&lt;numéro&gt;</a:t>
            </a:fld>
            <a:endParaRPr b="0" lang="fr-CH" sz="1000" spc="-1" strike="noStrike">
              <a:latin typeface="Arial"/>
            </a:endParaRPr>
          </a:p>
        </p:txBody>
      </p:sp>
      <p:pic>
        <p:nvPicPr>
          <p:cNvPr id="217" name="Google Shape;351;p40" descr=""/>
          <p:cNvPicPr/>
          <p:nvPr/>
        </p:nvPicPr>
        <p:blipFill>
          <a:blip r:embed="rId1"/>
          <a:stretch/>
        </p:blipFill>
        <p:spPr>
          <a:xfrm>
            <a:off x="7930440" y="0"/>
            <a:ext cx="1212840" cy="1212840"/>
          </a:xfrm>
          <a:prstGeom prst="rect">
            <a:avLst/>
          </a:prstGeom>
          <a:ln>
            <a:noFill/>
          </a:ln>
        </p:spPr>
      </p:pic>
      <p:pic>
        <p:nvPicPr>
          <p:cNvPr id="218" name="Google Shape;352;p40" descr=""/>
          <p:cNvPicPr/>
          <p:nvPr/>
        </p:nvPicPr>
        <p:blipFill>
          <a:blip r:embed="rId2"/>
          <a:stretch/>
        </p:blipFill>
        <p:spPr>
          <a:xfrm>
            <a:off x="4836960" y="888840"/>
            <a:ext cx="3415680" cy="341568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5461920" y="2834640"/>
            <a:ext cx="905040" cy="90504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3"/>
          <p:cNvSpPr/>
          <p:nvPr/>
        </p:nvSpPr>
        <p:spPr>
          <a:xfrm>
            <a:off x="340920" y="338400"/>
            <a:ext cx="3999240" cy="45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15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A toi de jouer, reste attentif sur la route, tu n’es malheureusement pas seul... </a:t>
            </a:r>
            <a:endParaRPr b="0" lang="fr-CH" sz="2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</a:pPr>
            <a:endParaRPr b="0" lang="fr-CH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Mais avant, nous allons vérifier ce que tu as retenu :</a:t>
            </a:r>
            <a:endParaRPr b="0" lang="fr-CH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CH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CH" sz="1800" spc="-1" strike="noStrike">
                <a:solidFill>
                  <a:srgbClr val="595959"/>
                </a:solidFill>
                <a:latin typeface="Arial"/>
                <a:ea typeface="Arial"/>
              </a:rPr>
              <a:t>Questions 7 à 12</a:t>
            </a:r>
            <a:endParaRPr b="0" lang="fr-CH" sz="1800" spc="-1" strike="noStrike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5640480" y="2762640"/>
            <a:ext cx="547920" cy="5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fr-CH" sz="6000" spc="-1" strike="noStrike">
                <a:solidFill>
                  <a:srgbClr val="ffffff"/>
                </a:solidFill>
                <a:latin typeface="Amatic SC"/>
                <a:ea typeface="Amatic SC"/>
              </a:rPr>
              <a:t>3</a:t>
            </a:r>
            <a:endParaRPr b="0" lang="fr-CH" sz="6000" spc="-1" strike="noStrike">
              <a:latin typeface="Arial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fr-CH</dc:language>
  <cp:lastModifiedBy/>
  <dcterms:modified xsi:type="dcterms:W3CDTF">2020-04-08T12:49:00Z</dcterms:modified>
  <cp:revision>2</cp:revision>
  <dc:subject/>
  <dc:title/>
</cp:coreProperties>
</file>