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21.jpeg" ContentType="image/jpeg"/>
  <Override PartName="/ppt/media/image6.png" ContentType="image/png"/>
  <Override PartName="/ppt/media/image3.png" ContentType="image/png"/>
  <Override PartName="/ppt/media/image4.png" ContentType="image/png"/>
  <Override PartName="/ppt/media/image1.png" ContentType="image/png"/>
  <Override PartName="/ppt/media/image7.png" ContentType="image/png"/>
  <Override PartName="/ppt/media/image8.png" ContentType="image/png"/>
  <Override PartName="/ppt/media/image18.jpeg" ContentType="image/jpeg"/>
  <Override PartName="/ppt/media/image16.jpeg" ContentType="image/jpeg"/>
  <Override PartName="/ppt/media/image15.jpeg" ContentType="image/jpeg"/>
  <Override PartName="/ppt/media/image20.png" ContentType="image/png"/>
  <Override PartName="/ppt/media/image19.png" ContentType="image/png"/>
  <Override PartName="/ppt/media/image17.png" ContentType="image/png"/>
  <Override PartName="/ppt/media/image5.jpeg" ContentType="image/jpeg"/>
  <Override PartName="/ppt/media/image2.jpeg" ContentType="image/jpeg"/>
  <Override PartName="/ppt/media/image9.jpeg" ContentType="image/jpeg"/>
  <Override PartName="/ppt/media/image12.png" ContentType="image/png"/>
  <Override PartName="/ppt/media/image10.png" ContentType="image/png"/>
  <Override PartName="/ppt/media/image11.png" ContentType="image/png"/>
  <Override PartName="/ppt/media/image13.png" ContentType="image/png"/>
  <Override PartName="/ppt/media/image14.png" ContentType="image/png"/>
  <Override PartName="/ppt/slideMasters/_rels/slideMaster7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7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7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_rels/slideLayout82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236124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166428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301680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166428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301680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236124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236124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166428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301680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166428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301680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236124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236124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166428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301680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166428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301680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236124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236124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166428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301680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 type="body"/>
          </p:nvPr>
        </p:nvSpPr>
        <p:spPr>
          <a:xfrm>
            <a:off x="166428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7"/>
          <p:cNvSpPr>
            <a:spLocks noGrp="1"/>
          </p:cNvSpPr>
          <p:nvPr>
            <p:ph type="body"/>
          </p:nvPr>
        </p:nvSpPr>
        <p:spPr>
          <a:xfrm>
            <a:off x="301680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236124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236124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166428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301680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 type="body"/>
          </p:nvPr>
        </p:nvSpPr>
        <p:spPr>
          <a:xfrm>
            <a:off x="166428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7"/>
          <p:cNvSpPr>
            <a:spLocks noGrp="1"/>
          </p:cNvSpPr>
          <p:nvPr>
            <p:ph type="body"/>
          </p:nvPr>
        </p:nvSpPr>
        <p:spPr>
          <a:xfrm>
            <a:off x="301680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236124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5"/>
          <p:cNvSpPr>
            <a:spLocks noGrp="1"/>
          </p:cNvSpPr>
          <p:nvPr>
            <p:ph type="body"/>
          </p:nvPr>
        </p:nvSpPr>
        <p:spPr>
          <a:xfrm>
            <a:off x="236124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166428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301680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6"/>
          <p:cNvSpPr>
            <a:spLocks noGrp="1"/>
          </p:cNvSpPr>
          <p:nvPr>
            <p:ph type="body"/>
          </p:nvPr>
        </p:nvSpPr>
        <p:spPr>
          <a:xfrm>
            <a:off x="166428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7"/>
          <p:cNvSpPr>
            <a:spLocks noGrp="1"/>
          </p:cNvSpPr>
          <p:nvPr>
            <p:ph type="body"/>
          </p:nvPr>
        </p:nvSpPr>
        <p:spPr>
          <a:xfrm>
            <a:off x="301680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236124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236124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5"/>
          <p:cNvSpPr>
            <a:spLocks noGrp="1"/>
          </p:cNvSpPr>
          <p:nvPr>
            <p:ph type="body"/>
          </p:nvPr>
        </p:nvSpPr>
        <p:spPr>
          <a:xfrm>
            <a:off x="236124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166428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301680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6"/>
          <p:cNvSpPr>
            <a:spLocks noGrp="1"/>
          </p:cNvSpPr>
          <p:nvPr>
            <p:ph type="body"/>
          </p:nvPr>
        </p:nvSpPr>
        <p:spPr>
          <a:xfrm>
            <a:off x="166428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7"/>
          <p:cNvSpPr>
            <a:spLocks noGrp="1"/>
          </p:cNvSpPr>
          <p:nvPr>
            <p:ph type="body"/>
          </p:nvPr>
        </p:nvSpPr>
        <p:spPr>
          <a:xfrm>
            <a:off x="301680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/>
          <a:p>
            <a:r>
              <a:rPr b="0" lang="fr-CH" sz="52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fr-CH" sz="5200" spc="-1" strike="noStrike">
                <a:solidFill>
                  <a:srgbClr val="000000"/>
                </a:solidFill>
                <a:latin typeface="Arial"/>
              </a:rPr>
              <a:t>li</a:t>
            </a:r>
            <a:r>
              <a:rPr b="0" lang="fr-CH" sz="52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0" lang="fr-CH" sz="52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fr-CH" sz="52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fr-CH" sz="5200" spc="-1" strike="noStrike">
                <a:solidFill>
                  <a:srgbClr val="000000"/>
                </a:solidFill>
                <a:latin typeface="Arial"/>
              </a:rPr>
              <a:t>z </a:t>
            </a:r>
            <a:r>
              <a:rPr b="0" lang="fr-CH" sz="52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fr-CH" sz="52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fr-CH" sz="52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fr-CH" sz="5200" spc="-1" strike="noStrike">
                <a:solidFill>
                  <a:srgbClr val="000000"/>
                </a:solidFill>
                <a:latin typeface="Arial"/>
              </a:rPr>
              <a:t>r </a:t>
            </a:r>
            <a:r>
              <a:rPr b="0" lang="fr-CH" sz="5200" spc="-1" strike="noStrike">
                <a:solidFill>
                  <a:srgbClr val="000000"/>
                </a:solidFill>
                <a:latin typeface="Arial"/>
              </a:rPr>
              <a:t>é</a:t>
            </a:r>
            <a:r>
              <a:rPr b="0" lang="fr-CH" sz="52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fr-CH" sz="5200" spc="-1" strike="noStrike">
                <a:solidFill>
                  <a:srgbClr val="000000"/>
                </a:solidFill>
                <a:latin typeface="Arial"/>
              </a:rPr>
              <a:t>it</a:t>
            </a:r>
            <a:r>
              <a:rPr b="0" lang="fr-CH" sz="52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fr-CH" sz="5200" spc="-1" strike="noStrike">
                <a:solidFill>
                  <a:srgbClr val="000000"/>
                </a:solidFill>
                <a:latin typeface="Arial"/>
              </a:rPr>
              <a:t>r </a:t>
            </a:r>
            <a:r>
              <a:rPr b="0" lang="fr-CH" sz="52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fr-CH" sz="52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fr-CH" sz="5200" spc="-1" strike="noStrike">
                <a:solidFill>
                  <a:srgbClr val="000000"/>
                </a:solidFill>
                <a:latin typeface="Arial"/>
              </a:rPr>
              <a:t>f</a:t>
            </a:r>
            <a:r>
              <a:rPr b="0" lang="fr-CH" sz="52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fr-CH" sz="52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fr-CH" sz="52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fr-CH" sz="52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fr-CH" sz="5200" spc="-1" strike="noStrike">
                <a:solidFill>
                  <a:srgbClr val="000000"/>
                </a:solidFill>
                <a:latin typeface="Arial"/>
              </a:rPr>
              <a:t>t </a:t>
            </a:r>
            <a:r>
              <a:rPr b="0" lang="fr-CH" sz="52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fr-CH" sz="5200" spc="-1" strike="noStrike">
                <a:solidFill>
                  <a:srgbClr val="000000"/>
                </a:solidFill>
                <a:latin typeface="Arial"/>
              </a:rPr>
              <a:t>u </a:t>
            </a:r>
            <a:r>
              <a:rPr b="0" lang="fr-CH" sz="52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fr-CH" sz="52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fr-CH" sz="5200" spc="-1" strike="noStrike">
                <a:solidFill>
                  <a:srgbClr val="000000"/>
                </a:solidFill>
                <a:latin typeface="Arial"/>
              </a:rPr>
              <a:t>x</a:t>
            </a:r>
            <a:r>
              <a:rPr b="0" lang="fr-CH" sz="52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fr-CH" sz="52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fr-CH" sz="5200" spc="-1" strike="noStrike">
                <a:solidFill>
                  <a:srgbClr val="000000"/>
                </a:solidFill>
                <a:latin typeface="Arial"/>
              </a:rPr>
              <a:t>-</a:t>
            </a:r>
            <a:r>
              <a:rPr b="0" lang="fr-CH" sz="5200" spc="-1" strike="noStrike">
                <a:solidFill>
                  <a:srgbClr val="000000"/>
                </a:solidFill>
                <a:latin typeface="Arial"/>
              </a:rPr>
              <a:t>ti</a:t>
            </a:r>
            <a:r>
              <a:rPr b="0" lang="fr-CH" sz="52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fr-CH" sz="52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fr-CH" sz="5200" spc="-1" strike="noStrike">
                <a:solidFill>
                  <a:srgbClr val="000000"/>
                </a:solidFill>
                <a:latin typeface="Arial"/>
              </a:rPr>
              <a:t>e</a:t>
            </a:r>
            <a:endParaRPr b="0" lang="fr-CH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68331719-5CD9-4CB2-A609-077E0C0D1FC2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C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C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C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/>
          <a:p>
            <a:r>
              <a:rPr b="0" lang="fr-CH" sz="2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837EE69B-370C-422E-9E5C-5C26395CA702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4572000" y="0"/>
            <a:ext cx="4571640" cy="51433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PlaceHolder 2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</p:spPr>
        <p:txBody>
          <a:bodyPr tIns="91440" bIns="91440" anchor="b"/>
          <a:p>
            <a:r>
              <a:rPr b="0" lang="fr-CH" sz="42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CH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939560" y="723960"/>
            <a:ext cx="3836520" cy="3694680"/>
          </a:xfrm>
          <a:prstGeom prst="rect">
            <a:avLst/>
          </a:prstGeom>
        </p:spPr>
        <p:txBody>
          <a:bodyPr tIns="91440" bIns="91440" anchor="ctr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DEE36798-AA58-4579-849F-17FFEC29EC31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DDC8E013-F80E-49ED-98EA-B3E448D088A3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C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C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C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/>
          <a:p>
            <a:r>
              <a:rPr b="0" lang="fr-CH" sz="2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tIns="91440" bIns="9144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832280" y="1152360"/>
            <a:ext cx="3999600" cy="3416040"/>
          </a:xfrm>
          <a:prstGeom prst="rect">
            <a:avLst/>
          </a:prstGeom>
        </p:spPr>
        <p:txBody>
          <a:bodyPr tIns="91440" bIns="9144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699FA432-3849-47B9-B925-D874F92043A1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</p:spPr>
        <p:txBody>
          <a:bodyPr tIns="91440" bIns="91440" anchor="ctr"/>
          <a:p>
            <a:r>
              <a:rPr b="0" lang="fr-CH" sz="36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CH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4153FD2B-4489-4589-A431-0F6FE94ABD12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C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C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C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tIns="91440" bIns="91440" anchor="b"/>
          <a:p>
            <a:r>
              <a:rPr b="0" lang="fr-CH" sz="2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CH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</p:spPr>
        <p:txBody>
          <a:bodyPr tIns="91440" bIns="9144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2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2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2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2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2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2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89386157-17C1-45DF-A409-7DCA56964734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hyperlink" Target="https://pngimage.net/icone-velo-png-7/" TargetMode="External"/><Relationship Id="rId5" Type="http://schemas.openxmlformats.org/officeDocument/2006/relationships/hyperlink" Target="http://www.villiers-charlemagne.com/informations-utiles-villiers-charlemagne/s%C3%A9curit%C3%A9-routi%C3%A8re.html" TargetMode="External"/><Relationship Id="rId6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hyperlink" Target="https://www.cyclable.com/blog/2020/01/02/12-bonnes-raisons-de-se-mettre-au-velo/" TargetMode="External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hyperlink" Target="https://sailsadjust.files.wordpress.com/2014/07/utah-bike-accident.jpg" TargetMode="External"/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s://www.rts.ch/info/regions/9840555-immersion-dans-les-points-chauds-pour-les-cyclistes-romands.html" TargetMode="External"/><Relationship Id="rId2" Type="http://schemas.openxmlformats.org/officeDocument/2006/relationships/image" Target="../media/image14.png"/><Relationship Id="rId3" Type="http://schemas.openxmlformats.org/officeDocument/2006/relationships/image" Target="../media/image15.jpeg"/><Relationship Id="rId4" Type="http://schemas.openxmlformats.org/officeDocument/2006/relationships/hyperlink" Target="https://transportsviables.org/realisation/question-despace/_a-question_espace_montage_final-3new/" TargetMode="External"/><Relationship Id="rId5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s://www.rts.ch/info/suisse/9396077-le-retour-du-velo-en-ville.html" TargetMode="External"/><Relationship Id="rId2" Type="http://schemas.openxmlformats.org/officeDocument/2006/relationships/hyperlink" Target="https://www.lenouvelliste.ch/articles/valais/canton/securite-routiere-automobilistes-et-cyclistes-et-velos-invites-a-mieux-se-regarder-834181" TargetMode="External"/><Relationship Id="rId3" Type="http://schemas.openxmlformats.org/officeDocument/2006/relationships/hyperlink" Target="https://www.rts.ch/info/suisse/10711474-les-accidents-impliquant-des-velos-augmentent-surtout-dans-les-villes.html" TargetMode="External"/><Relationship Id="rId4" Type="http://schemas.openxmlformats.org/officeDocument/2006/relationships/image" Target="../media/image16.jpeg"/><Relationship Id="rId5" Type="http://schemas.openxmlformats.org/officeDocument/2006/relationships/hyperlink" Target="https://fotomelia.com/downloads/bonhomme-blanc-3d-et-une-loupe-images-gratuites-2/" TargetMode="External"/><Relationship Id="rId6" Type="http://schemas.openxmlformats.org/officeDocument/2006/relationships/image" Target="../media/image17.png"/><Relationship Id="rId7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hyperlink" Target="https://idata.over-blog.com/1/37/01/11/Numero-7/Velo-aix-sens-interdit-3.jpg" TargetMode="External"/><Relationship Id="rId3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s://docs.google.com/forms/d/e/1FAIpQLSeSWfiQcy-1mHbIMTcuS-Jwh-bI_26Gk5lHryEZovq9ayfWuQ/viewform?usp=pp_url" TargetMode="Externa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5" Type="http://schemas.openxmlformats.org/officeDocument/2006/relationships/slideLayout" Target="../slideLayouts/slideLayout5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98280" y="757800"/>
            <a:ext cx="4259880" cy="8539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 algn="ctr">
              <a:lnSpc>
                <a:spcPct val="100000"/>
              </a:lnSpc>
            </a:pPr>
            <a:r>
              <a:rPr b="0" lang="fr-CH" sz="5200" spc="-1" strike="noStrike">
                <a:solidFill>
                  <a:srgbClr val="000000"/>
                </a:solidFill>
                <a:latin typeface="Arial"/>
                <a:ea typeface="Arial"/>
              </a:rPr>
              <a:t>La sécurité à </a:t>
            </a:r>
            <a:endParaRPr b="0" lang="fr-CH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TextShape 2"/>
          <p:cNvSpPr txBox="1"/>
          <p:nvPr/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1ACF1BA0-35D5-4BE5-B706-BD03F339DA71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  <p:pic>
        <p:nvPicPr>
          <p:cNvPr id="277" name="Google Shape;56;p13" descr=""/>
          <p:cNvPicPr/>
          <p:nvPr/>
        </p:nvPicPr>
        <p:blipFill>
          <a:blip r:embed="rId1"/>
          <a:stretch/>
        </p:blipFill>
        <p:spPr>
          <a:xfrm>
            <a:off x="7930440" y="0"/>
            <a:ext cx="1213200" cy="1213200"/>
          </a:xfrm>
          <a:prstGeom prst="rect">
            <a:avLst/>
          </a:prstGeom>
          <a:ln>
            <a:noFill/>
          </a:ln>
        </p:spPr>
      </p:pic>
      <p:pic>
        <p:nvPicPr>
          <p:cNvPr id="278" name="Google Shape;57;p13" descr=""/>
          <p:cNvPicPr/>
          <p:nvPr/>
        </p:nvPicPr>
        <p:blipFill>
          <a:blip r:embed="rId2"/>
          <a:srcRect l="0" t="0" r="0" b="25805"/>
          <a:stretch/>
        </p:blipFill>
        <p:spPr>
          <a:xfrm>
            <a:off x="4520520" y="0"/>
            <a:ext cx="4623120" cy="5142960"/>
          </a:xfrm>
          <a:prstGeom prst="rect">
            <a:avLst/>
          </a:prstGeom>
          <a:ln>
            <a:noFill/>
          </a:ln>
        </p:spPr>
      </p:pic>
      <p:pic>
        <p:nvPicPr>
          <p:cNvPr id="279" name="Google Shape;58;p13" descr=""/>
          <p:cNvPicPr/>
          <p:nvPr/>
        </p:nvPicPr>
        <p:blipFill>
          <a:blip r:embed="rId3"/>
          <a:stretch/>
        </p:blipFill>
        <p:spPr>
          <a:xfrm>
            <a:off x="1055160" y="1611720"/>
            <a:ext cx="2346120" cy="2346120"/>
          </a:xfrm>
          <a:prstGeom prst="rect">
            <a:avLst/>
          </a:prstGeom>
          <a:ln>
            <a:noFill/>
          </a:ln>
        </p:spPr>
      </p:pic>
      <p:sp>
        <p:nvSpPr>
          <p:cNvPr id="280" name="CustomShape 3"/>
          <p:cNvSpPr/>
          <p:nvPr/>
        </p:nvSpPr>
        <p:spPr>
          <a:xfrm>
            <a:off x="7930440" y="4663080"/>
            <a:ext cx="1213200" cy="46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fr-CH" sz="1000" spc="-1" strike="noStrike" u="sng">
                <a:solidFill>
                  <a:srgbClr val="0097a7"/>
                </a:solidFill>
                <a:uFillTx/>
                <a:latin typeface="Arial"/>
                <a:ea typeface="Arial"/>
                <a:hlinkClick r:id="rId4"/>
              </a:rPr>
              <a:t>Source : vélo</a:t>
            </a:r>
            <a:endParaRPr b="0" lang="fr-CH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CH" sz="1000" spc="-1" strike="noStrike" u="sng">
                <a:solidFill>
                  <a:srgbClr val="0097a7"/>
                </a:solidFill>
                <a:uFillTx/>
                <a:latin typeface="Arial"/>
                <a:ea typeface="Arial"/>
                <a:hlinkClick r:id="rId5"/>
              </a:rPr>
              <a:t>Source : casque</a:t>
            </a:r>
            <a:endParaRPr b="0" lang="fr-CH" sz="10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fr-CH" sz="2800" spc="-1" strike="noStrike">
                <a:solidFill>
                  <a:srgbClr val="000000"/>
                </a:solidFill>
                <a:latin typeface="Arial"/>
                <a:ea typeface="Arial"/>
              </a:rPr>
              <a:t>Pourquoi faire du vélo ? 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TextShape 2"/>
          <p:cNvSpPr txBox="1"/>
          <p:nvPr/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6928C2CE-37FF-4DBE-96BF-E1B0C61C2F71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  <p:pic>
        <p:nvPicPr>
          <p:cNvPr id="283" name="Google Shape;66;p14" descr=""/>
          <p:cNvPicPr/>
          <p:nvPr/>
        </p:nvPicPr>
        <p:blipFill>
          <a:blip r:embed="rId1"/>
          <a:stretch/>
        </p:blipFill>
        <p:spPr>
          <a:xfrm>
            <a:off x="7930440" y="0"/>
            <a:ext cx="1213200" cy="1213200"/>
          </a:xfrm>
          <a:prstGeom prst="rect">
            <a:avLst/>
          </a:prstGeom>
          <a:ln>
            <a:noFill/>
          </a:ln>
        </p:spPr>
      </p:pic>
      <p:pic>
        <p:nvPicPr>
          <p:cNvPr id="284" name="Google Shape;67;p14" descr=""/>
          <p:cNvPicPr/>
          <p:nvPr/>
        </p:nvPicPr>
        <p:blipFill>
          <a:blip r:embed="rId2"/>
          <a:stretch/>
        </p:blipFill>
        <p:spPr>
          <a:xfrm>
            <a:off x="311760" y="1152360"/>
            <a:ext cx="7374240" cy="3990600"/>
          </a:xfrm>
          <a:prstGeom prst="rect">
            <a:avLst/>
          </a:prstGeom>
          <a:ln>
            <a:noFill/>
          </a:ln>
        </p:spPr>
      </p:pic>
      <p:sp>
        <p:nvSpPr>
          <p:cNvPr id="285" name="CustomShape 3"/>
          <p:cNvSpPr/>
          <p:nvPr/>
        </p:nvSpPr>
        <p:spPr>
          <a:xfrm>
            <a:off x="7354440" y="4663080"/>
            <a:ext cx="936000" cy="63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fr-CH" sz="1400" spc="-1" strike="noStrike" u="sng">
                <a:solidFill>
                  <a:srgbClr val="0097a7"/>
                </a:solidFill>
                <a:uFillTx/>
                <a:latin typeface="Arial"/>
                <a:ea typeface="Arial"/>
                <a:hlinkClick r:id="rId3"/>
              </a:rPr>
              <a:t>Source</a:t>
            </a:r>
            <a:endParaRPr b="0" lang="fr-CH" sz="1400" spc="-1" strike="noStrike">
              <a:latin typeface="Arial"/>
            </a:endParaRPr>
          </a:p>
        </p:txBody>
      </p:sp>
      <p:pic>
        <p:nvPicPr>
          <p:cNvPr id="286" name="Google Shape;69;p14" descr=""/>
          <p:cNvPicPr/>
          <p:nvPr/>
        </p:nvPicPr>
        <p:blipFill>
          <a:blip r:embed="rId4"/>
          <a:stretch/>
        </p:blipFill>
        <p:spPr>
          <a:xfrm>
            <a:off x="4349160" y="140400"/>
            <a:ext cx="445320" cy="1070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241920" y="2676240"/>
            <a:ext cx="4044960" cy="148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 algn="ctr">
              <a:lnSpc>
                <a:spcPct val="100000"/>
              </a:lnSpc>
            </a:pPr>
            <a:r>
              <a:rPr b="0" lang="fr-CH" sz="4200" spc="-1" strike="noStrike">
                <a:solidFill>
                  <a:srgbClr val="000000"/>
                </a:solidFill>
                <a:latin typeface="Arial"/>
                <a:ea typeface="Arial"/>
              </a:rPr>
              <a:t>Toutefois la pratique du</a:t>
            </a:r>
            <a:br/>
            <a:br/>
            <a:r>
              <a:rPr b="0" lang="fr-CH" sz="4200" spc="-1" strike="noStrike">
                <a:solidFill>
                  <a:srgbClr val="000000"/>
                </a:solidFill>
                <a:latin typeface="Arial"/>
                <a:ea typeface="Arial"/>
              </a:rPr>
              <a:t>comporte des risques  </a:t>
            </a:r>
            <a:endParaRPr b="0" lang="fr-CH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TextShape 2"/>
          <p:cNvSpPr txBox="1"/>
          <p:nvPr/>
        </p:nvSpPr>
        <p:spPr>
          <a:xfrm>
            <a:off x="4939560" y="723960"/>
            <a:ext cx="3836520" cy="36946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TextShape 3"/>
          <p:cNvSpPr txBox="1"/>
          <p:nvPr/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27F3CCDC-1396-4D7D-872C-DDFD7E7AB34A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  <p:pic>
        <p:nvPicPr>
          <p:cNvPr id="290" name="Google Shape;77;p15" descr=""/>
          <p:cNvPicPr/>
          <p:nvPr/>
        </p:nvPicPr>
        <p:blipFill>
          <a:blip r:embed="rId1"/>
          <a:stretch/>
        </p:blipFill>
        <p:spPr>
          <a:xfrm>
            <a:off x="1723680" y="2226960"/>
            <a:ext cx="1081440" cy="689040"/>
          </a:xfrm>
          <a:prstGeom prst="rect">
            <a:avLst/>
          </a:prstGeom>
          <a:ln>
            <a:noFill/>
          </a:ln>
        </p:spPr>
      </p:pic>
      <p:sp>
        <p:nvSpPr>
          <p:cNvPr id="291" name="CustomShape 4"/>
          <p:cNvSpPr/>
          <p:nvPr/>
        </p:nvSpPr>
        <p:spPr>
          <a:xfrm>
            <a:off x="3234240" y="4716720"/>
            <a:ext cx="897120" cy="54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fr-CH" sz="1400" spc="-1" strike="noStrike" u="sng">
                <a:solidFill>
                  <a:srgbClr val="0097a7"/>
                </a:solidFill>
                <a:uFillTx/>
                <a:latin typeface="Arial"/>
                <a:ea typeface="Arial"/>
                <a:hlinkClick r:id="rId2"/>
              </a:rPr>
              <a:t>Source</a:t>
            </a:r>
            <a:endParaRPr b="0" lang="fr-CH" sz="1400" spc="-1" strike="noStrike">
              <a:latin typeface="Arial"/>
            </a:endParaRPr>
          </a:p>
        </p:txBody>
      </p:sp>
      <p:pic>
        <p:nvPicPr>
          <p:cNvPr id="292" name="Google Shape;79;p15" descr=""/>
          <p:cNvPicPr/>
          <p:nvPr/>
        </p:nvPicPr>
        <p:blipFill>
          <a:blip r:embed="rId3"/>
          <a:stretch/>
        </p:blipFill>
        <p:spPr>
          <a:xfrm>
            <a:off x="7930440" y="0"/>
            <a:ext cx="1213200" cy="1213200"/>
          </a:xfrm>
          <a:prstGeom prst="rect">
            <a:avLst/>
          </a:prstGeom>
          <a:ln>
            <a:noFill/>
          </a:ln>
        </p:spPr>
      </p:pic>
      <p:pic>
        <p:nvPicPr>
          <p:cNvPr id="293" name="Google Shape;80;p15" descr=""/>
          <p:cNvPicPr/>
          <p:nvPr/>
        </p:nvPicPr>
        <p:blipFill>
          <a:blip r:embed="rId4"/>
          <a:srcRect l="6622" t="0" r="13274" b="0"/>
          <a:stretch/>
        </p:blipFill>
        <p:spPr>
          <a:xfrm>
            <a:off x="4131720" y="0"/>
            <a:ext cx="5011920" cy="5143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fr-CH" sz="2800" spc="-1" strike="noStrike">
                <a:solidFill>
                  <a:srgbClr val="000000"/>
                </a:solidFill>
                <a:latin typeface="Arial"/>
                <a:ea typeface="Arial"/>
              </a:rPr>
              <a:t>Accidents de la circulation routière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TextShape 3"/>
          <p:cNvSpPr txBox="1"/>
          <p:nvPr/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22CD0EB1-243F-449C-A247-E7173D3B5EB2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  <p:pic>
        <p:nvPicPr>
          <p:cNvPr id="297" name="Google Shape;88;p16" descr=""/>
          <p:cNvPicPr/>
          <p:nvPr/>
        </p:nvPicPr>
        <p:blipFill>
          <a:blip r:embed="rId1"/>
          <a:srcRect l="0" t="18470" r="0" b="0"/>
          <a:stretch/>
        </p:blipFill>
        <p:spPr>
          <a:xfrm>
            <a:off x="0" y="950400"/>
            <a:ext cx="9143640" cy="4192920"/>
          </a:xfrm>
          <a:prstGeom prst="rect">
            <a:avLst/>
          </a:prstGeom>
          <a:ln>
            <a:noFill/>
          </a:ln>
        </p:spPr>
      </p:pic>
      <p:pic>
        <p:nvPicPr>
          <p:cNvPr id="298" name="Google Shape;89;p16" descr=""/>
          <p:cNvPicPr/>
          <p:nvPr/>
        </p:nvPicPr>
        <p:blipFill>
          <a:blip r:embed="rId2"/>
          <a:stretch/>
        </p:blipFill>
        <p:spPr>
          <a:xfrm>
            <a:off x="7930440" y="0"/>
            <a:ext cx="1213200" cy="1213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extShape 1"/>
          <p:cNvSpPr txBox="1"/>
          <p:nvPr/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B29034D4-3D8C-42AE-9B30-1C9ABD263330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  <p:pic>
        <p:nvPicPr>
          <p:cNvPr id="300" name="Google Shape;95;p17" descr=""/>
          <p:cNvPicPr/>
          <p:nvPr/>
        </p:nvPicPr>
        <p:blipFill>
          <a:blip r:embed="rId1"/>
          <a:srcRect l="0" t="22942" r="0" b="0"/>
          <a:stretch/>
        </p:blipFill>
        <p:spPr>
          <a:xfrm>
            <a:off x="76320" y="1327320"/>
            <a:ext cx="8991360" cy="3772800"/>
          </a:xfrm>
          <a:prstGeom prst="rect">
            <a:avLst/>
          </a:prstGeom>
          <a:ln>
            <a:noFill/>
          </a:ln>
        </p:spPr>
      </p:pic>
      <p:sp>
        <p:nvSpPr>
          <p:cNvPr id="301" name="CustomShape 2"/>
          <p:cNvSpPr/>
          <p:nvPr/>
        </p:nvSpPr>
        <p:spPr>
          <a:xfrm>
            <a:off x="474120" y="462240"/>
            <a:ext cx="7998120" cy="39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fr-CH" sz="2800" spc="-1" strike="noStrike">
                <a:solidFill>
                  <a:srgbClr val="000000"/>
                </a:solidFill>
                <a:latin typeface="Arial"/>
                <a:ea typeface="Arial"/>
              </a:rPr>
              <a:t>Accidents de vélo - Parties du corps atteintes </a:t>
            </a:r>
            <a:endParaRPr b="0" lang="fr-CH" sz="2800" spc="-1" strike="noStrike">
              <a:latin typeface="Arial"/>
            </a:endParaRPr>
          </a:p>
        </p:txBody>
      </p:sp>
      <p:pic>
        <p:nvPicPr>
          <p:cNvPr id="302" name="Google Shape;97;p17" descr=""/>
          <p:cNvPicPr/>
          <p:nvPr/>
        </p:nvPicPr>
        <p:blipFill>
          <a:blip r:embed="rId2"/>
          <a:stretch/>
        </p:blipFill>
        <p:spPr>
          <a:xfrm>
            <a:off x="7930440" y="0"/>
            <a:ext cx="1213200" cy="1213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fr-CH" sz="2800" spc="-1" strike="noStrike">
                <a:solidFill>
                  <a:srgbClr val="000000"/>
                </a:solidFill>
                <a:latin typeface="Arial"/>
                <a:ea typeface="Arial"/>
              </a:rPr>
              <a:t>Les liens entre accidents et aménagements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TextShape 2"/>
          <p:cNvSpPr txBox="1"/>
          <p:nvPr/>
        </p:nvSpPr>
        <p:spPr>
          <a:xfrm>
            <a:off x="311760" y="113220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fr-CH" sz="1800" spc="-1" strike="noStrike">
                <a:solidFill>
                  <a:srgbClr val="595959"/>
                </a:solidFill>
                <a:latin typeface="Arial"/>
                <a:ea typeface="Arial"/>
              </a:rPr>
              <a:t>Les “points chauds” des aménagements des villes pour le vélo : 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r>
              <a:rPr b="0" lang="fr-CH" sz="1800" spc="-1" strike="noStrike" u="sng">
                <a:solidFill>
                  <a:srgbClr val="0097a7"/>
                </a:solidFill>
                <a:uFillTx/>
                <a:latin typeface="Arial"/>
                <a:ea typeface="Arial"/>
                <a:hlinkClick r:id="rId1"/>
              </a:rPr>
              <a:t>Un peu de lecture par ici 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TextShape 3"/>
          <p:cNvSpPr txBox="1"/>
          <p:nvPr/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E888CAD5-C3C3-4F7D-A4C7-3B5D50FC134D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  <p:pic>
        <p:nvPicPr>
          <p:cNvPr id="306" name="Google Shape;105;p18" descr=""/>
          <p:cNvPicPr/>
          <p:nvPr/>
        </p:nvPicPr>
        <p:blipFill>
          <a:blip r:embed="rId2"/>
          <a:stretch/>
        </p:blipFill>
        <p:spPr>
          <a:xfrm>
            <a:off x="7930440" y="0"/>
            <a:ext cx="1213200" cy="1213200"/>
          </a:xfrm>
          <a:prstGeom prst="rect">
            <a:avLst/>
          </a:prstGeom>
          <a:ln>
            <a:noFill/>
          </a:ln>
        </p:spPr>
      </p:pic>
      <p:pic>
        <p:nvPicPr>
          <p:cNvPr id="307" name="Google Shape;106;p18" descr=""/>
          <p:cNvPicPr/>
          <p:nvPr/>
        </p:nvPicPr>
        <p:blipFill>
          <a:blip r:embed="rId3"/>
          <a:stretch/>
        </p:blipFill>
        <p:spPr>
          <a:xfrm>
            <a:off x="3272040" y="1640520"/>
            <a:ext cx="5748840" cy="3416040"/>
          </a:xfrm>
          <a:prstGeom prst="rect">
            <a:avLst/>
          </a:prstGeom>
          <a:ln>
            <a:noFill/>
          </a:ln>
        </p:spPr>
      </p:pic>
      <p:sp>
        <p:nvSpPr>
          <p:cNvPr id="308" name="CustomShape 4"/>
          <p:cNvSpPr/>
          <p:nvPr/>
        </p:nvSpPr>
        <p:spPr>
          <a:xfrm>
            <a:off x="2454120" y="4623120"/>
            <a:ext cx="817560" cy="47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fr-CH" sz="1400" spc="-1" strike="noStrike" u="sng">
                <a:solidFill>
                  <a:srgbClr val="0097a7"/>
                </a:solidFill>
                <a:uFillTx/>
                <a:latin typeface="Arial"/>
                <a:ea typeface="Arial"/>
                <a:hlinkClick r:id="rId4"/>
              </a:rPr>
              <a:t>Source</a:t>
            </a:r>
            <a:endParaRPr b="0" lang="fr-CH" sz="14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 txBox="1"/>
          <p:nvPr/>
        </p:nvSpPr>
        <p:spPr>
          <a:xfrm>
            <a:off x="265680" y="928440"/>
            <a:ext cx="4044960" cy="148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 algn="ctr">
              <a:lnSpc>
                <a:spcPct val="100000"/>
              </a:lnSpc>
            </a:pPr>
            <a:r>
              <a:rPr b="0" lang="fr-CH" sz="3000" spc="-1" strike="noStrike">
                <a:solidFill>
                  <a:srgbClr val="000000"/>
                </a:solidFill>
                <a:latin typeface="Arial"/>
                <a:ea typeface="Arial"/>
              </a:rPr>
              <a:t>Pour aller plus loin …</a:t>
            </a:r>
            <a:r>
              <a:rPr b="0" lang="fr-CH" sz="42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fr-CH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TextShape 2"/>
          <p:cNvSpPr txBox="1"/>
          <p:nvPr/>
        </p:nvSpPr>
        <p:spPr>
          <a:xfrm>
            <a:off x="265680" y="2556000"/>
            <a:ext cx="3455280" cy="1482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42720" algn="just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fr-CH" sz="1800" spc="-1" strike="noStrike" u="sng">
                <a:solidFill>
                  <a:srgbClr val="0097a7"/>
                </a:solidFill>
                <a:uFillTx/>
                <a:latin typeface="Arial"/>
                <a:ea typeface="Arial"/>
                <a:hlinkClick r:id="rId1"/>
              </a:rPr>
              <a:t>Le retour du vélo en ville</a:t>
            </a:r>
            <a:endParaRPr b="0" lang="fr-CH" sz="1800" spc="-1" strike="noStrike">
              <a:latin typeface="Arial"/>
            </a:endParaRPr>
          </a:p>
          <a:p>
            <a:pPr marL="457200" indent="-342720" algn="just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fr-CH" sz="1800" spc="-1" strike="noStrike" u="sng">
                <a:solidFill>
                  <a:srgbClr val="0097a7"/>
                </a:solidFill>
                <a:uFillTx/>
                <a:latin typeface="Arial"/>
                <a:ea typeface="Arial"/>
                <a:hlinkClick r:id="rId2"/>
              </a:rPr>
              <a:t>Le non-respect, première cause d’accident</a:t>
            </a:r>
            <a:endParaRPr b="0" lang="fr-CH" sz="1800" spc="-1" strike="noStrike">
              <a:latin typeface="Arial"/>
            </a:endParaRPr>
          </a:p>
          <a:p>
            <a:pPr marL="457200" indent="-342720" algn="just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i="1" lang="fr-CH" sz="1800" spc="-1" strike="noStrike" u="sng">
                <a:solidFill>
                  <a:srgbClr val="0097a7"/>
                </a:solidFill>
                <a:uFillTx/>
                <a:latin typeface="Arial"/>
                <a:ea typeface="Arial"/>
                <a:hlinkClick r:id="rId3"/>
              </a:rPr>
              <a:t>Les accidents impliquant des vélos augmentent, surtout dans les villes</a:t>
            </a:r>
            <a:endParaRPr b="0" lang="fr-CH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CH" sz="1800" spc="-1" strike="noStrike">
              <a:latin typeface="Arial"/>
            </a:endParaRPr>
          </a:p>
        </p:txBody>
      </p:sp>
      <p:sp>
        <p:nvSpPr>
          <p:cNvPr id="311" name="TextShape 3"/>
          <p:cNvSpPr txBox="1"/>
          <p:nvPr/>
        </p:nvSpPr>
        <p:spPr>
          <a:xfrm>
            <a:off x="4939560" y="723960"/>
            <a:ext cx="3836520" cy="36946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TextShape 4"/>
          <p:cNvSpPr txBox="1"/>
          <p:nvPr/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DAA5F5ED-F7FE-4C3E-AD5A-7FD0C47955F9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  <p:pic>
        <p:nvPicPr>
          <p:cNvPr id="313" name="Google Shape;116;p19" descr=""/>
          <p:cNvPicPr/>
          <p:nvPr/>
        </p:nvPicPr>
        <p:blipFill>
          <a:blip r:embed="rId4"/>
          <a:srcRect l="-9820" t="0" r="9820" b="7450"/>
          <a:stretch/>
        </p:blipFill>
        <p:spPr>
          <a:xfrm>
            <a:off x="3893760" y="0"/>
            <a:ext cx="5249880" cy="5142960"/>
          </a:xfrm>
          <a:prstGeom prst="rect">
            <a:avLst/>
          </a:prstGeom>
          <a:ln>
            <a:noFill/>
          </a:ln>
        </p:spPr>
      </p:pic>
      <p:sp>
        <p:nvSpPr>
          <p:cNvPr id="314" name="CustomShape 5"/>
          <p:cNvSpPr/>
          <p:nvPr/>
        </p:nvSpPr>
        <p:spPr>
          <a:xfrm>
            <a:off x="4891320" y="4749840"/>
            <a:ext cx="1335600" cy="39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fr-CH" sz="1400" spc="-1" strike="noStrike" u="sng">
                <a:solidFill>
                  <a:srgbClr val="0097a7"/>
                </a:solidFill>
                <a:uFillTx/>
                <a:latin typeface="Arial"/>
                <a:ea typeface="Arial"/>
                <a:hlinkClick r:id="rId5"/>
              </a:rPr>
              <a:t>Source</a:t>
            </a:r>
            <a:endParaRPr b="0" lang="fr-CH" sz="1400" spc="-1" strike="noStrike">
              <a:latin typeface="Arial"/>
            </a:endParaRPr>
          </a:p>
        </p:txBody>
      </p:sp>
      <p:pic>
        <p:nvPicPr>
          <p:cNvPr id="315" name="Google Shape;118;p19" descr=""/>
          <p:cNvPicPr/>
          <p:nvPr/>
        </p:nvPicPr>
        <p:blipFill>
          <a:blip r:embed="rId6"/>
          <a:stretch/>
        </p:blipFill>
        <p:spPr>
          <a:xfrm>
            <a:off x="7930440" y="0"/>
            <a:ext cx="1213200" cy="1213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Shape 1"/>
          <p:cNvSpPr txBox="1"/>
          <p:nvPr/>
        </p:nvSpPr>
        <p:spPr>
          <a:xfrm>
            <a:off x="265680" y="2802960"/>
            <a:ext cx="4044960" cy="1234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just">
              <a:lnSpc>
                <a:spcPct val="100000"/>
              </a:lnSpc>
            </a:pPr>
            <a:r>
              <a:rPr b="0" lang="fr-CH" sz="1800" spc="-1" strike="noStrike">
                <a:solidFill>
                  <a:srgbClr val="595959"/>
                </a:solidFill>
                <a:latin typeface="Arial"/>
                <a:ea typeface="Arial"/>
              </a:rPr>
              <a:t>→ </a:t>
            </a:r>
            <a:r>
              <a:rPr b="0" lang="fr-CH" sz="1800" spc="-1" strike="noStrike">
                <a:solidFill>
                  <a:srgbClr val="595959"/>
                </a:solidFill>
                <a:latin typeface="Arial"/>
                <a:ea typeface="Arial"/>
              </a:rPr>
              <a:t>Les cyclistes possèdes également leurs propres signalisation.</a:t>
            </a:r>
            <a:endParaRPr b="0" lang="fr-CH" sz="1800" spc="-1" strike="noStrike">
              <a:latin typeface="Arial"/>
            </a:endParaRPr>
          </a:p>
        </p:txBody>
      </p:sp>
      <p:sp>
        <p:nvSpPr>
          <p:cNvPr id="317" name="TextShape 2"/>
          <p:cNvSpPr txBox="1"/>
          <p:nvPr/>
        </p:nvSpPr>
        <p:spPr>
          <a:xfrm>
            <a:off x="4939560" y="723960"/>
            <a:ext cx="3836520" cy="36946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TextShape 3"/>
          <p:cNvSpPr txBox="1"/>
          <p:nvPr/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F31757CD-D532-4338-96D7-8F3C4889A230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  <p:pic>
        <p:nvPicPr>
          <p:cNvPr id="319" name="Google Shape;126;p20" descr=""/>
          <p:cNvPicPr/>
          <p:nvPr/>
        </p:nvPicPr>
        <p:blipFill>
          <a:blip r:embed="rId1"/>
          <a:srcRect l="3185" t="0" r="0" b="0"/>
          <a:stretch/>
        </p:blipFill>
        <p:spPr>
          <a:xfrm>
            <a:off x="4515480" y="0"/>
            <a:ext cx="4628160" cy="5143320"/>
          </a:xfrm>
          <a:prstGeom prst="rect">
            <a:avLst/>
          </a:prstGeom>
          <a:ln w="9360">
            <a:solidFill>
              <a:srgbClr val="b7b7b7"/>
            </a:solidFill>
            <a:round/>
          </a:ln>
        </p:spPr>
      </p:pic>
      <p:sp>
        <p:nvSpPr>
          <p:cNvPr id="320" name="CustomShape 4"/>
          <p:cNvSpPr/>
          <p:nvPr/>
        </p:nvSpPr>
        <p:spPr>
          <a:xfrm>
            <a:off x="3567240" y="4749840"/>
            <a:ext cx="795600" cy="39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r">
              <a:lnSpc>
                <a:spcPct val="100000"/>
              </a:lnSpc>
            </a:pPr>
            <a:r>
              <a:rPr b="0" lang="fr-CH" sz="1400" spc="-1" strike="noStrike" u="sng">
                <a:solidFill>
                  <a:srgbClr val="0097a7"/>
                </a:solidFill>
                <a:uFillTx/>
                <a:latin typeface="Arial"/>
                <a:ea typeface="Arial"/>
                <a:hlinkClick r:id="rId2"/>
              </a:rPr>
              <a:t>Source</a:t>
            </a:r>
            <a:endParaRPr b="0" lang="fr-CH" sz="1400" spc="-1" strike="noStrike">
              <a:latin typeface="Arial"/>
            </a:endParaRPr>
          </a:p>
        </p:txBody>
      </p:sp>
      <p:sp>
        <p:nvSpPr>
          <p:cNvPr id="321" name="TextShape 5"/>
          <p:cNvSpPr txBox="1"/>
          <p:nvPr/>
        </p:nvSpPr>
        <p:spPr>
          <a:xfrm>
            <a:off x="311760" y="1587960"/>
            <a:ext cx="4044960" cy="10746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 algn="ctr">
              <a:lnSpc>
                <a:spcPct val="100000"/>
              </a:lnSpc>
            </a:pPr>
            <a:r>
              <a:rPr b="0" lang="fr-CH" sz="2800" spc="-1" strike="noStrike">
                <a:solidFill>
                  <a:srgbClr val="000000"/>
                </a:solidFill>
                <a:latin typeface="Arial"/>
                <a:ea typeface="Arial"/>
              </a:rPr>
              <a:t>Le partage de la chaussée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311760" y="338400"/>
            <a:ext cx="3999600" cy="45172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0" lang="fr-CH" sz="2800" spc="-1" strike="noStrike">
                <a:solidFill>
                  <a:srgbClr val="000000"/>
                </a:solidFill>
                <a:latin typeface="Arial"/>
                <a:ea typeface="Arial"/>
              </a:rPr>
              <a:t>À toi de jouer, qu’as-tu retenu ? 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99"/>
              </a:spcBef>
            </a:pP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CH" sz="1800" spc="-1" strike="noStrike" u="sng">
                <a:solidFill>
                  <a:srgbClr val="0097a7"/>
                </a:solidFill>
                <a:uFillTx/>
                <a:latin typeface="Arial"/>
                <a:ea typeface="Arial"/>
                <a:hlinkClick r:id="rId1"/>
              </a:rPr>
              <a:t>QUESTIONNAIRE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CH" sz="1800" spc="-1" strike="noStrike">
                <a:solidFill>
                  <a:srgbClr val="595959"/>
                </a:solidFill>
                <a:latin typeface="Arial"/>
                <a:ea typeface="Arial"/>
              </a:rPr>
              <a:t>Questions 1 et 2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TextShape 2"/>
          <p:cNvSpPr txBox="1"/>
          <p:nvPr/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61DFC3EE-4F0E-45BD-97F4-6E3DA2DEBED9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  <p:pic>
        <p:nvPicPr>
          <p:cNvPr id="324" name="Google Shape;135;p21" descr=""/>
          <p:cNvPicPr/>
          <p:nvPr/>
        </p:nvPicPr>
        <p:blipFill>
          <a:blip r:embed="rId2"/>
          <a:stretch/>
        </p:blipFill>
        <p:spPr>
          <a:xfrm>
            <a:off x="1770840" y="1607760"/>
            <a:ext cx="1081440" cy="689040"/>
          </a:xfrm>
          <a:prstGeom prst="rect">
            <a:avLst/>
          </a:prstGeom>
          <a:ln>
            <a:noFill/>
          </a:ln>
        </p:spPr>
      </p:pic>
      <p:pic>
        <p:nvPicPr>
          <p:cNvPr id="325" name="Google Shape;136;p21" descr=""/>
          <p:cNvPicPr/>
          <p:nvPr/>
        </p:nvPicPr>
        <p:blipFill>
          <a:blip r:embed="rId3"/>
          <a:stretch/>
        </p:blipFill>
        <p:spPr>
          <a:xfrm>
            <a:off x="7930440" y="0"/>
            <a:ext cx="1213200" cy="1213200"/>
          </a:xfrm>
          <a:prstGeom prst="rect">
            <a:avLst/>
          </a:prstGeom>
          <a:ln>
            <a:noFill/>
          </a:ln>
        </p:spPr>
      </p:pic>
      <p:pic>
        <p:nvPicPr>
          <p:cNvPr id="326" name="Google Shape;137;p21" descr=""/>
          <p:cNvPicPr/>
          <p:nvPr/>
        </p:nvPicPr>
        <p:blipFill>
          <a:blip r:embed="rId4"/>
          <a:stretch/>
        </p:blipFill>
        <p:spPr>
          <a:xfrm>
            <a:off x="4836960" y="888840"/>
            <a:ext cx="3416040" cy="3416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fr-CH</dc:language>
  <cp:lastModifiedBy/>
  <dcterms:modified xsi:type="dcterms:W3CDTF">2020-04-08T12:18:15Z</dcterms:modified>
  <cp:revision>1</cp:revision>
  <dc:subject/>
  <dc:title/>
</cp:coreProperties>
</file>