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6.png" ContentType="image/png"/>
  <Override PartName="/ppt/media/image5.png" ContentType="image/png"/>
  <Override PartName="/ppt/media/image4.png" ContentType="image/png"/>
  <Override PartName="/ppt/media/image1.png" ContentType="image/png"/>
  <Override PartName="/ppt/media/image2.png" ContentType="image/png"/>
  <Override PartName="/ppt/media/image7.gif" ContentType="image/gif"/>
  <Override PartName="/ppt/media/image8.gif" ContentType="image/gif"/>
  <Override PartName="/ppt/media/image9.gif" ContentType="image/gif"/>
  <Override PartName="/ppt/media/image12.gif" ContentType="image/gif"/>
  <Override PartName="/ppt/media/image13.gif" ContentType="image/gif"/>
  <Override PartName="/ppt/media/image10.gif" ContentType="image/gif"/>
  <Override PartName="/ppt/media/image11.gif" ContentType="image/gif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3.jpeg" ContentType="image/jpeg"/>
  <Override PartName="/ppt/media/image15.png" ContentType="image/png"/>
  <Override PartName="/ppt/media/image16.png" ContentType="image/png"/>
  <Override PartName="/ppt/media/image14.png" ContentType="image/png"/>
  <Override PartName="/ppt/slideMasters/_rels/slideMaster7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7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_rels/slideLayout82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sldIdLst>
    <p:sldId id="256" r:id="rId9"/>
    <p:sldId id="257" r:id="rId10"/>
    <p:sldId id="258" r:id="rId11"/>
    <p:sldId id="259" r:id="rId1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subTitle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ubTitle"/>
          </p:nvPr>
        </p:nvSpPr>
        <p:spPr>
          <a:xfrm>
            <a:off x="311760" y="444960"/>
            <a:ext cx="8520120" cy="2654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CH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3416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4677840" y="293688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319248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6073200" y="115236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5"/>
          <p:cNvSpPr>
            <a:spLocks noGrp="1"/>
          </p:cNvSpPr>
          <p:nvPr>
            <p:ph type="body"/>
          </p:nvPr>
        </p:nvSpPr>
        <p:spPr>
          <a:xfrm>
            <a:off x="31176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6"/>
          <p:cNvSpPr>
            <a:spLocks noGrp="1"/>
          </p:cNvSpPr>
          <p:nvPr>
            <p:ph type="body"/>
          </p:nvPr>
        </p:nvSpPr>
        <p:spPr>
          <a:xfrm>
            <a:off x="319248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7"/>
          <p:cNvSpPr>
            <a:spLocks noGrp="1"/>
          </p:cNvSpPr>
          <p:nvPr>
            <p:ph type="body"/>
          </p:nvPr>
        </p:nvSpPr>
        <p:spPr>
          <a:xfrm>
            <a:off x="6073200" y="2936880"/>
            <a:ext cx="274320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lIns="0" rIns="0" tIns="0" bIns="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7840" y="1152360"/>
            <a:ext cx="415764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11760" y="2936880"/>
            <a:ext cx="8520120" cy="16293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/>
          <a:p>
            <a:r>
              <a:rPr b="0" lang="fr-CH" sz="52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CA5C2CBB-6A73-4491-86C2-D0BAED487C05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fr-CH" sz="2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852012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E9419695-E26F-46F9-874C-F6F733FC14C2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tIns="91440" bIns="91440" anchor="b"/>
          <a:p>
            <a:r>
              <a:rPr b="0" lang="fr-CH" sz="42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</p:spPr>
        <p:txBody>
          <a:bodyPr tIns="91440" bIns="91440" anchor="ctr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8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764F264B-9C93-40B7-A1AB-DF9D63FEB974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ED5C137F-869D-47B7-AFE9-80F6B248C755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</p:spPr>
        <p:txBody>
          <a:bodyPr tIns="91440" bIns="91440"/>
          <a:p>
            <a:r>
              <a:rPr b="0" lang="fr-CH" sz="28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832280" y="1152360"/>
            <a:ext cx="3999600" cy="341604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2193717-4B4C-4A91-932F-E6A3C6707D54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11760" y="2151000"/>
            <a:ext cx="8520120" cy="841320"/>
          </a:xfrm>
          <a:prstGeom prst="rect">
            <a:avLst/>
          </a:prstGeom>
        </p:spPr>
        <p:txBody>
          <a:bodyPr tIns="91440" bIns="91440" anchor="ctr"/>
          <a:p>
            <a:r>
              <a:rPr b="0" lang="fr-CH" sz="36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6FD76FCE-ABB3-4E91-AAC0-6ED0D936EA93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4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20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11760" y="555480"/>
            <a:ext cx="2807640" cy="755280"/>
          </a:xfrm>
          <a:prstGeom prst="rect">
            <a:avLst/>
          </a:prstGeom>
        </p:spPr>
        <p:txBody>
          <a:bodyPr tIns="91440" bIns="91440" anchor="b"/>
          <a:p>
            <a:r>
              <a:rPr b="0" lang="fr-CH" sz="2400" spc="-1" strike="noStrike">
                <a:solidFill>
                  <a:srgbClr val="000000"/>
                </a:solidFill>
                <a:latin typeface="Arial"/>
              </a:rPr>
              <a:t>Cliquez pour éditer le format du texte-titre</a:t>
            </a:r>
            <a:endParaRPr b="0" lang="fr-CH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311760" y="1389600"/>
            <a:ext cx="2807640" cy="3179160"/>
          </a:xfrm>
          <a:prstGeom prst="rect">
            <a:avLst/>
          </a:prstGeom>
        </p:spPr>
        <p:txBody>
          <a:bodyPr tIns="91440" bIns="9144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Cliquez pour éditer le format du plan de texte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Second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Troisième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Quatrième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Cinquième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Sixième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CH" sz="1200" spc="-1" strike="noStrike">
                <a:solidFill>
                  <a:srgbClr val="000000"/>
                </a:solidFill>
                <a:latin typeface="Arial"/>
              </a:rPr>
              <a:t>Septième niveau de plan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2EAA6BC-6AC5-477E-87FE-08302CAFFE1A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www.ge.ch/pourquoi-pas-velo-aujourd-hui-j-essaie/bienfaits-du-velo-sante" TargetMode="Externa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5" Type="http://schemas.openxmlformats.org/officeDocument/2006/relationships/image" Target="../media/image8.gif"/><Relationship Id="rId6" Type="http://schemas.openxmlformats.org/officeDocument/2006/relationships/image" Target="../media/image9.gif"/><Relationship Id="rId7" Type="http://schemas.openxmlformats.org/officeDocument/2006/relationships/image" Target="../media/image10.gif"/><Relationship Id="rId8" Type="http://schemas.openxmlformats.org/officeDocument/2006/relationships/image" Target="../media/image11.gif"/><Relationship Id="rId9" Type="http://schemas.openxmlformats.org/officeDocument/2006/relationships/image" Target="../media/image12.gif"/><Relationship Id="rId10" Type="http://schemas.openxmlformats.org/officeDocument/2006/relationships/image" Target="../media/image13.gif"/><Relationship Id="rId1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58g7h0IJpEc" TargetMode="Externa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5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https://www.pausevelo.com/" TargetMode="Externa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extShape 1"/>
          <p:cNvSpPr txBox="1"/>
          <p:nvPr/>
        </p:nvSpPr>
        <p:spPr>
          <a:xfrm>
            <a:off x="265680" y="1233000"/>
            <a:ext cx="4044960" cy="148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br/>
            <a:r>
              <a:rPr b="0" lang="fr-CH" sz="3000" spc="-1" strike="noStrike">
                <a:solidFill>
                  <a:srgbClr val="000000"/>
                </a:solidFill>
                <a:latin typeface="Arial"/>
                <a:ea typeface="Arial"/>
              </a:rPr>
              <a:t>Pour aller plus loin...</a:t>
            </a:r>
            <a:endParaRPr b="0" lang="fr-CH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TextShape 2"/>
          <p:cNvSpPr txBox="1"/>
          <p:nvPr/>
        </p:nvSpPr>
        <p:spPr>
          <a:xfrm>
            <a:off x="265680" y="2802960"/>
            <a:ext cx="4044960" cy="1234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fr-CH" sz="2100" spc="-1" strike="noStrike">
                <a:solidFill>
                  <a:srgbClr val="595959"/>
                </a:solidFill>
                <a:latin typeface="Arial"/>
                <a:ea typeface="Arial"/>
              </a:rPr>
              <a:t>Les bienfaits et ta vie sur un</a:t>
            </a:r>
            <a:endParaRPr b="0" lang="fr-CH" sz="2100" spc="-1" strike="noStrike">
              <a:latin typeface="Arial"/>
            </a:endParaRPr>
          </a:p>
        </p:txBody>
      </p:sp>
      <p:sp>
        <p:nvSpPr>
          <p:cNvPr id="277" name="TextShape 3"/>
          <p:cNvSpPr txBox="1"/>
          <p:nvPr/>
        </p:nvSpPr>
        <p:spPr>
          <a:xfrm>
            <a:off x="4939560" y="723960"/>
            <a:ext cx="3836520" cy="369468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endParaRPr b="0" lang="fr-CH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TextShape 4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6A7DF867-803B-4446-A906-CD3CF2A79375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279" name="Google Shape;364;p41" descr=""/>
          <p:cNvPicPr/>
          <p:nvPr/>
        </p:nvPicPr>
        <p:blipFill>
          <a:blip r:embed="rId1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280" name="Google Shape;365;p41" descr=""/>
          <p:cNvPicPr/>
          <p:nvPr/>
        </p:nvPicPr>
        <p:blipFill>
          <a:blip r:embed="rId2"/>
          <a:stretch/>
        </p:blipFill>
        <p:spPr>
          <a:xfrm>
            <a:off x="1747440" y="3278880"/>
            <a:ext cx="1081440" cy="689040"/>
          </a:xfrm>
          <a:prstGeom prst="rect">
            <a:avLst/>
          </a:prstGeom>
          <a:ln>
            <a:noFill/>
          </a:ln>
        </p:spPr>
      </p:pic>
      <p:pic>
        <p:nvPicPr>
          <p:cNvPr id="281" name="Google Shape;366;p41" descr=""/>
          <p:cNvPicPr/>
          <p:nvPr/>
        </p:nvPicPr>
        <p:blipFill>
          <a:blip r:embed="rId3"/>
          <a:srcRect l="-9820" t="0" r="9820" b="7450"/>
          <a:stretch/>
        </p:blipFill>
        <p:spPr>
          <a:xfrm>
            <a:off x="1317600" y="368280"/>
            <a:ext cx="1636200" cy="1602720"/>
          </a:xfrm>
          <a:prstGeom prst="rect">
            <a:avLst/>
          </a:prstGeom>
          <a:ln>
            <a:noFill/>
          </a:ln>
        </p:spPr>
      </p:pic>
      <p:pic>
        <p:nvPicPr>
          <p:cNvPr id="282" name="Google Shape;367;p41" descr=""/>
          <p:cNvPicPr/>
          <p:nvPr/>
        </p:nvPicPr>
        <p:blipFill>
          <a:blip r:embed="rId4"/>
          <a:stretch/>
        </p:blipFill>
        <p:spPr>
          <a:xfrm>
            <a:off x="4550040" y="0"/>
            <a:ext cx="4579200" cy="5158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Les bienfaits du 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</a:pPr>
            <a:endParaRPr b="0" lang="fr-CH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</a:pPr>
            <a:r>
              <a:rPr b="0" lang="fr-CH" sz="28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Ils sont nombreux, renseignements en cliquant ici.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D62973B3-298B-45F7-9995-888814EB54FF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286" name="Google Shape;375;p42" descr=""/>
          <p:cNvPicPr/>
          <p:nvPr/>
        </p:nvPicPr>
        <p:blipFill>
          <a:blip r:embed="rId2"/>
          <a:stretch/>
        </p:blipFill>
        <p:spPr>
          <a:xfrm>
            <a:off x="3070080" y="386640"/>
            <a:ext cx="1081440" cy="689040"/>
          </a:xfrm>
          <a:prstGeom prst="rect">
            <a:avLst/>
          </a:prstGeom>
          <a:ln>
            <a:noFill/>
          </a:ln>
        </p:spPr>
      </p:pic>
      <p:pic>
        <p:nvPicPr>
          <p:cNvPr id="287" name="Google Shape;376;p42" descr=""/>
          <p:cNvPicPr/>
          <p:nvPr/>
        </p:nvPicPr>
        <p:blipFill>
          <a:blip r:embed="rId3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288" name="Google Shape;377;p42" descr=""/>
          <p:cNvPicPr/>
          <p:nvPr/>
        </p:nvPicPr>
        <p:blipFill>
          <a:blip r:embed="rId4"/>
          <a:stretch/>
        </p:blipFill>
        <p:spPr>
          <a:xfrm>
            <a:off x="3952080" y="1943640"/>
            <a:ext cx="1143000" cy="1143000"/>
          </a:xfrm>
          <a:prstGeom prst="rect">
            <a:avLst/>
          </a:prstGeom>
          <a:ln>
            <a:noFill/>
          </a:ln>
        </p:spPr>
      </p:pic>
      <p:pic>
        <p:nvPicPr>
          <p:cNvPr id="289" name="Google Shape;378;p42" descr=""/>
          <p:cNvPicPr/>
          <p:nvPr/>
        </p:nvPicPr>
        <p:blipFill>
          <a:blip r:embed="rId5"/>
          <a:stretch/>
        </p:blipFill>
        <p:spPr>
          <a:xfrm>
            <a:off x="5095440" y="1284480"/>
            <a:ext cx="1081440" cy="1081440"/>
          </a:xfrm>
          <a:prstGeom prst="rect">
            <a:avLst/>
          </a:prstGeom>
          <a:ln>
            <a:noFill/>
          </a:ln>
        </p:spPr>
      </p:pic>
      <p:pic>
        <p:nvPicPr>
          <p:cNvPr id="290" name="Google Shape;379;p42" descr=""/>
          <p:cNvPicPr/>
          <p:nvPr/>
        </p:nvPicPr>
        <p:blipFill>
          <a:blip r:embed="rId6"/>
          <a:stretch/>
        </p:blipFill>
        <p:spPr>
          <a:xfrm>
            <a:off x="6177240" y="2000160"/>
            <a:ext cx="1143000" cy="1143000"/>
          </a:xfrm>
          <a:prstGeom prst="rect">
            <a:avLst/>
          </a:prstGeom>
          <a:ln>
            <a:noFill/>
          </a:ln>
        </p:spPr>
      </p:pic>
      <p:pic>
        <p:nvPicPr>
          <p:cNvPr id="291" name="Google Shape;380;p42" descr=""/>
          <p:cNvPicPr/>
          <p:nvPr/>
        </p:nvPicPr>
        <p:blipFill>
          <a:blip r:embed="rId7"/>
          <a:stretch/>
        </p:blipFill>
        <p:spPr>
          <a:xfrm>
            <a:off x="7320240" y="1253520"/>
            <a:ext cx="1143000" cy="1143000"/>
          </a:xfrm>
          <a:prstGeom prst="rect">
            <a:avLst/>
          </a:prstGeom>
          <a:ln>
            <a:noFill/>
          </a:ln>
        </p:spPr>
      </p:pic>
      <p:pic>
        <p:nvPicPr>
          <p:cNvPr id="292" name="Google Shape;381;p42" descr=""/>
          <p:cNvPicPr/>
          <p:nvPr/>
        </p:nvPicPr>
        <p:blipFill>
          <a:blip r:embed="rId8"/>
          <a:stretch/>
        </p:blipFill>
        <p:spPr>
          <a:xfrm>
            <a:off x="311760" y="128448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293" name="Google Shape;382;p42" descr=""/>
          <p:cNvPicPr/>
          <p:nvPr/>
        </p:nvPicPr>
        <p:blipFill>
          <a:blip r:embed="rId9"/>
          <a:stretch/>
        </p:blipFill>
        <p:spPr>
          <a:xfrm>
            <a:off x="1525320" y="190836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294" name="Google Shape;383;p42" descr=""/>
          <p:cNvPicPr/>
          <p:nvPr/>
        </p:nvPicPr>
        <p:blipFill>
          <a:blip r:embed="rId10"/>
          <a:stretch/>
        </p:blipFill>
        <p:spPr>
          <a:xfrm>
            <a:off x="2738880" y="1284480"/>
            <a:ext cx="1213200" cy="1213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extShape 1"/>
          <p:cNvSpPr txBox="1"/>
          <p:nvPr/>
        </p:nvSpPr>
        <p:spPr>
          <a:xfrm>
            <a:off x="0" y="1474200"/>
            <a:ext cx="5048280" cy="689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fr-CH" sz="2400" spc="-1" strike="noStrike">
                <a:solidFill>
                  <a:srgbClr val="000000"/>
                </a:solidFill>
                <a:latin typeface="Arial"/>
                <a:ea typeface="Arial"/>
              </a:rPr>
              <a:t>Finalement, </a:t>
            </a:r>
            <a:br/>
            <a:r>
              <a:rPr b="0" lang="fr-CH" sz="2400" spc="-1" strike="noStrike">
                <a:solidFill>
                  <a:srgbClr val="000000"/>
                </a:solidFill>
                <a:latin typeface="Arial"/>
                <a:ea typeface="Arial"/>
              </a:rPr>
              <a:t>on peut </a:t>
            </a:r>
            <a:r>
              <a:rPr b="1" lang="fr-CH" sz="2400" spc="-1" strike="noStrike">
                <a:solidFill>
                  <a:srgbClr val="000000"/>
                </a:solidFill>
                <a:latin typeface="Arial"/>
                <a:ea typeface="Arial"/>
              </a:rPr>
              <a:t>TOUT</a:t>
            </a:r>
            <a:r>
              <a:rPr b="0" lang="fr-CH" sz="2400" spc="-1" strike="noStrike">
                <a:solidFill>
                  <a:srgbClr val="000000"/>
                </a:solidFill>
                <a:latin typeface="Arial"/>
                <a:ea typeface="Arial"/>
              </a:rPr>
              <a:t> faire à vélo</a:t>
            </a:r>
            <a:br/>
            <a:r>
              <a:rPr b="0" lang="fr-CH" sz="240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clique ici</a:t>
            </a:r>
            <a:br/>
            <a:r>
              <a:rPr b="0" lang="fr-CH" sz="2400" spc="-1" strike="noStrike">
                <a:solidFill>
                  <a:srgbClr val="000000"/>
                </a:solidFill>
                <a:latin typeface="Arial"/>
                <a:ea typeface="Arial"/>
              </a:rPr>
              <a:t>et </a:t>
            </a:r>
            <a:br/>
            <a:r>
              <a:rPr b="0" lang="fr-CH" sz="2400" spc="-1" strike="noStrike">
                <a:solidFill>
                  <a:srgbClr val="000000"/>
                </a:solidFill>
                <a:latin typeface="Arial"/>
                <a:ea typeface="Arial"/>
              </a:rPr>
              <a:t>réponds aux </a:t>
            </a:r>
            <a:br/>
            <a:r>
              <a:rPr b="0" lang="fr-CH" sz="2400" spc="-1" strike="noStrike">
                <a:solidFill>
                  <a:srgbClr val="000000"/>
                </a:solidFill>
                <a:latin typeface="Arial"/>
                <a:ea typeface="Arial"/>
              </a:rPr>
              <a:t>dernières questions 13 à 15</a:t>
            </a:r>
            <a:endParaRPr b="0" lang="fr-CH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TextShape 2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509C16C0-9B72-4799-835C-09088F3BE24F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sp>
        <p:nvSpPr>
          <p:cNvPr id="297" name="TextShape 3"/>
          <p:cNvSpPr txBox="1"/>
          <p:nvPr/>
        </p:nvSpPr>
        <p:spPr>
          <a:xfrm>
            <a:off x="0" y="4619880"/>
            <a:ext cx="3999600" cy="479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  <a:spcAft>
                <a:spcPts val="1599"/>
              </a:spcAft>
            </a:pPr>
            <a:r>
              <a:rPr b="0" i="1" lang="fr-CH" sz="1200" spc="-1" strike="noStrike">
                <a:solidFill>
                  <a:srgbClr val="595959"/>
                </a:solidFill>
                <a:latin typeface="Arial"/>
                <a:ea typeface="Arial"/>
              </a:rPr>
              <a:t>Ne pas reproduire chez soi</a:t>
            </a:r>
            <a:endParaRPr b="0" lang="fr-CH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8" name="Google Shape;391;p43" descr=""/>
          <p:cNvPicPr/>
          <p:nvPr/>
        </p:nvPicPr>
        <p:blipFill>
          <a:blip r:embed="rId2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299" name="Google Shape;392;p43" descr=""/>
          <p:cNvPicPr/>
          <p:nvPr/>
        </p:nvPicPr>
        <p:blipFill>
          <a:blip r:embed="rId3"/>
          <a:srcRect l="-14020" t="0" r="15749" b="0"/>
          <a:stretch/>
        </p:blipFill>
        <p:spPr>
          <a:xfrm>
            <a:off x="4375800" y="0"/>
            <a:ext cx="4767840" cy="5142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fr-CH" sz="2800" spc="-1" strike="noStrike">
                <a:solidFill>
                  <a:srgbClr val="000000"/>
                </a:solidFill>
                <a:latin typeface="Arial"/>
                <a:ea typeface="Arial"/>
              </a:rPr>
              <a:t>Pour parfaire ses connaissances sur le </a:t>
            </a:r>
            <a:endParaRPr b="0" lang="fr-CH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TextShape 2"/>
          <p:cNvSpPr txBox="1"/>
          <p:nvPr/>
        </p:nvSpPr>
        <p:spPr>
          <a:xfrm>
            <a:off x="311760" y="1152360"/>
            <a:ext cx="8520120" cy="34160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just">
              <a:lnSpc>
                <a:spcPct val="100000"/>
              </a:lnSpc>
            </a:pPr>
            <a:r>
              <a:rPr b="0" lang="fr-CH" sz="1800" spc="-1" strike="noStrike">
                <a:solidFill>
                  <a:srgbClr val="1d1d1b"/>
                </a:solidFill>
                <a:latin typeface="Arial"/>
                <a:ea typeface="Arial"/>
              </a:rPr>
              <a:t>Recommandations de films : </a:t>
            </a:r>
            <a:endParaRPr b="0" lang="fr-CH" sz="180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b="0" i="1" lang="fr-CH" sz="1800" spc="-1" strike="noStrike">
                <a:solidFill>
                  <a:srgbClr val="1d1d1b"/>
                </a:solidFill>
                <a:latin typeface="Arial"/>
                <a:ea typeface="Arial"/>
              </a:rPr>
              <a:t>« </a:t>
            </a:r>
            <a:r>
              <a:rPr b="0" i="1" lang="fr-CH" sz="1800" spc="-1" strike="noStrike">
                <a:solidFill>
                  <a:srgbClr val="000000"/>
                </a:solidFill>
                <a:latin typeface="Arial"/>
                <a:ea typeface="Arial"/>
              </a:rPr>
              <a:t>Premium Rush </a:t>
            </a:r>
            <a:r>
              <a:rPr b="0" i="1" lang="fr-CH" sz="1650" spc="-1" strike="noStrike">
                <a:solidFill>
                  <a:srgbClr val="1d1d1b"/>
                </a:solidFill>
                <a:latin typeface="Arial"/>
                <a:ea typeface="Arial"/>
              </a:rPr>
              <a:t>» </a:t>
            </a:r>
            <a:r>
              <a:rPr b="0" lang="fr-CH" sz="1650" spc="-1" strike="noStrike">
                <a:solidFill>
                  <a:srgbClr val="1d1d1b"/>
                </a:solidFill>
                <a:latin typeface="Arial"/>
                <a:ea typeface="Arial"/>
              </a:rPr>
              <a:t>(2012) de David Koepp </a:t>
            </a:r>
            <a:endParaRPr b="0" lang="fr-CH" sz="165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0000"/>
              </a:lnSpc>
            </a:pPr>
            <a:r>
              <a:rPr b="0" lang="fr-CH" sz="1650" spc="-1" strike="noStrike">
                <a:solidFill>
                  <a:srgbClr val="1d1d1b"/>
                </a:solidFill>
                <a:latin typeface="Arial"/>
                <a:ea typeface="Arial"/>
              </a:rPr>
              <a:t>un film sur les coursiers à vélo à New York</a:t>
            </a:r>
            <a:endParaRPr b="0" lang="fr-CH" sz="16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fr-CH" sz="1650" spc="-1" strike="noStrike">
              <a:solidFill>
                <a:srgbClr val="000000"/>
              </a:solidFill>
              <a:latin typeface="Arial"/>
            </a:endParaRPr>
          </a:p>
          <a:p>
            <a:pPr marL="457200" indent="-342720" algn="just">
              <a:lnSpc>
                <a:spcPct val="109000"/>
              </a:lnSpc>
              <a:buClr>
                <a:srgbClr val="595959"/>
              </a:buClr>
              <a:buFont typeface="Arial"/>
              <a:buChar char="●"/>
            </a:pPr>
            <a:r>
              <a:rPr b="0" i="1" lang="fr-CH" sz="1800" spc="-1" strike="noStrike">
                <a:solidFill>
                  <a:srgbClr val="1d1d1b"/>
                </a:solidFill>
                <a:latin typeface="Arial"/>
                <a:ea typeface="Arial"/>
              </a:rPr>
              <a:t>« </a:t>
            </a:r>
            <a:r>
              <a:rPr b="0" i="1" lang="fr-CH" sz="1800" spc="-1" strike="noStrike">
                <a:solidFill>
                  <a:srgbClr val="000000"/>
                </a:solidFill>
                <a:latin typeface="Arial"/>
                <a:ea typeface="Arial"/>
              </a:rPr>
              <a:t>Les triplettes de Belleville </a:t>
            </a:r>
            <a:r>
              <a:rPr b="0" i="1" lang="fr-CH" sz="1650" spc="-1" strike="noStrike">
                <a:solidFill>
                  <a:srgbClr val="1d1d1b"/>
                </a:solidFill>
                <a:latin typeface="Arial"/>
                <a:ea typeface="Arial"/>
              </a:rPr>
              <a:t>» </a:t>
            </a:r>
            <a:r>
              <a:rPr b="0" lang="fr-CH" sz="1650" spc="-1" strike="noStrike">
                <a:solidFill>
                  <a:srgbClr val="1d1d1b"/>
                </a:solidFill>
                <a:latin typeface="Arial"/>
                <a:ea typeface="Arial"/>
              </a:rPr>
              <a:t>(2003) de Sylvain Chomet</a:t>
            </a:r>
            <a:endParaRPr b="0" lang="fr-CH" sz="165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9000"/>
              </a:lnSpc>
            </a:pPr>
            <a:endParaRPr b="0" lang="fr-CH" sz="1650" spc="-1" strike="noStrike">
              <a:solidFill>
                <a:srgbClr val="000000"/>
              </a:solidFill>
              <a:latin typeface="Arial"/>
            </a:endParaRPr>
          </a:p>
          <a:p>
            <a:pPr marL="457200" algn="just">
              <a:lnSpc>
                <a:spcPct val="109000"/>
              </a:lnSpc>
            </a:pPr>
            <a:endParaRPr b="0" lang="fr-CH" sz="16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9000"/>
              </a:lnSpc>
            </a:pPr>
            <a:endParaRPr b="0" lang="fr-CH" sz="16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9000"/>
              </a:lnSpc>
            </a:pPr>
            <a:r>
              <a:rPr b="0" lang="fr-CH" sz="1650" spc="-1" strike="noStrike">
                <a:solidFill>
                  <a:srgbClr val="1d1d1b"/>
                </a:solidFill>
                <a:latin typeface="Arial"/>
                <a:ea typeface="Arial"/>
              </a:rPr>
              <a:t>Podcasts :</a:t>
            </a:r>
            <a:endParaRPr b="0" lang="fr-CH" sz="1650" spc="-1" strike="noStrike">
              <a:solidFill>
                <a:srgbClr val="000000"/>
              </a:solidFill>
              <a:latin typeface="Arial"/>
            </a:endParaRPr>
          </a:p>
          <a:p>
            <a:pPr marL="457200" indent="-333000" algn="just">
              <a:lnSpc>
                <a:spcPct val="109000"/>
              </a:lnSpc>
              <a:buClr>
                <a:srgbClr val="595959"/>
              </a:buClr>
              <a:buFont typeface="Arial"/>
              <a:buChar char="●"/>
            </a:pPr>
            <a:r>
              <a:rPr b="0" lang="fr-CH" sz="1650" spc="-1" strike="noStrike" u="sng">
                <a:solidFill>
                  <a:srgbClr val="0097a7"/>
                </a:solidFill>
                <a:uFillTx/>
                <a:latin typeface="Arial"/>
                <a:ea typeface="Arial"/>
                <a:hlinkClick r:id="rId1"/>
              </a:rPr>
              <a:t>pausevelo</a:t>
            </a:r>
            <a:r>
              <a:rPr b="0" lang="fr-CH" sz="1650" spc="-1" strike="noStrike">
                <a:solidFill>
                  <a:srgbClr val="1d1d1b"/>
                </a:solidFill>
                <a:latin typeface="Arial"/>
                <a:ea typeface="Arial"/>
              </a:rPr>
              <a:t> </a:t>
            </a:r>
            <a:endParaRPr b="0" lang="fr-CH" sz="1650" spc="-1" strike="noStrike">
              <a:solidFill>
                <a:srgbClr val="000000"/>
              </a:solidFill>
              <a:latin typeface="Arial"/>
            </a:endParaRPr>
          </a:p>
          <a:p>
            <a:pPr marL="457200">
              <a:lnSpc>
                <a:spcPct val="115000"/>
              </a:lnSpc>
              <a:spcAft>
                <a:spcPts val="1599"/>
              </a:spcAft>
            </a:pPr>
            <a:endParaRPr b="0" lang="fr-CH" sz="165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2" name="Google Shape;399;p44" descr=""/>
          <p:cNvPicPr/>
          <p:nvPr/>
        </p:nvPicPr>
        <p:blipFill>
          <a:blip r:embed="rId2"/>
          <a:stretch/>
        </p:blipFill>
        <p:spPr>
          <a:xfrm>
            <a:off x="311760" y="1524960"/>
            <a:ext cx="483120" cy="307800"/>
          </a:xfrm>
          <a:prstGeom prst="rect">
            <a:avLst/>
          </a:prstGeom>
          <a:ln>
            <a:noFill/>
          </a:ln>
        </p:spPr>
      </p:pic>
      <p:pic>
        <p:nvPicPr>
          <p:cNvPr id="303" name="Google Shape;400;p44" descr=""/>
          <p:cNvPicPr/>
          <p:nvPr/>
        </p:nvPicPr>
        <p:blipFill>
          <a:blip r:embed="rId3"/>
          <a:stretch/>
        </p:blipFill>
        <p:spPr>
          <a:xfrm>
            <a:off x="311760" y="2263680"/>
            <a:ext cx="483120" cy="307800"/>
          </a:xfrm>
          <a:prstGeom prst="rect">
            <a:avLst/>
          </a:prstGeom>
          <a:ln>
            <a:noFill/>
          </a:ln>
        </p:spPr>
      </p:pic>
      <p:sp>
        <p:nvSpPr>
          <p:cNvPr id="304" name="TextShape 3"/>
          <p:cNvSpPr txBox="1"/>
          <p:nvPr/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BBE7D80A-8BBB-4EB9-951B-A47CEB74D112}" type="slidenum">
              <a:rPr b="0" lang="fr-CH" sz="1000" spc="-1" strike="noStrike">
                <a:solidFill>
                  <a:srgbClr val="595959"/>
                </a:solidFill>
                <a:latin typeface="Arial"/>
                <a:ea typeface="Arial"/>
              </a:rPr>
              <a:t>1</a:t>
            </a:fld>
            <a:endParaRPr b="0" lang="fr-CH" sz="1000" spc="-1" strike="noStrike">
              <a:latin typeface="Times New Roman"/>
            </a:endParaRPr>
          </a:p>
        </p:txBody>
      </p:sp>
      <p:pic>
        <p:nvPicPr>
          <p:cNvPr id="305" name="Google Shape;402;p44" descr=""/>
          <p:cNvPicPr/>
          <p:nvPr/>
        </p:nvPicPr>
        <p:blipFill>
          <a:blip r:embed="rId4"/>
          <a:stretch/>
        </p:blipFill>
        <p:spPr>
          <a:xfrm>
            <a:off x="7930440" y="0"/>
            <a:ext cx="1213200" cy="1213200"/>
          </a:xfrm>
          <a:prstGeom prst="rect">
            <a:avLst/>
          </a:prstGeom>
          <a:ln>
            <a:noFill/>
          </a:ln>
        </p:spPr>
      </p:pic>
      <p:pic>
        <p:nvPicPr>
          <p:cNvPr id="306" name="Google Shape;403;p44" descr=""/>
          <p:cNvPicPr/>
          <p:nvPr/>
        </p:nvPicPr>
        <p:blipFill>
          <a:blip r:embed="rId5"/>
          <a:stretch/>
        </p:blipFill>
        <p:spPr>
          <a:xfrm>
            <a:off x="6579360" y="468360"/>
            <a:ext cx="824760" cy="525600"/>
          </a:xfrm>
          <a:prstGeom prst="rect">
            <a:avLst/>
          </a:prstGeom>
          <a:ln>
            <a:noFill/>
          </a:ln>
        </p:spPr>
      </p:pic>
      <p:pic>
        <p:nvPicPr>
          <p:cNvPr id="307" name="Google Shape;404;p44" descr=""/>
          <p:cNvPicPr/>
          <p:nvPr/>
        </p:nvPicPr>
        <p:blipFill>
          <a:blip r:embed="rId6"/>
          <a:stretch/>
        </p:blipFill>
        <p:spPr>
          <a:xfrm>
            <a:off x="311760" y="3678480"/>
            <a:ext cx="483120" cy="307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fr-CH</dc:language>
  <cp:lastModifiedBy/>
  <dcterms:modified xsi:type="dcterms:W3CDTF">2020-04-08T12:20:26Z</dcterms:modified>
  <cp:revision>1</cp:revision>
  <dc:subject/>
  <dc:title/>
</cp:coreProperties>
</file>