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56" r:id="rId2"/>
    <p:sldId id="260" r:id="rId3"/>
    <p:sldId id="277" r:id="rId4"/>
    <p:sldId id="276" r:id="rId5"/>
    <p:sldId id="275" r:id="rId6"/>
    <p:sldId id="271" r:id="rId7"/>
    <p:sldId id="272" r:id="rId8"/>
    <p:sldId id="278" r:id="rId9"/>
    <p:sldId id="282" r:id="rId10"/>
    <p:sldId id="279" r:id="rId11"/>
    <p:sldId id="280" r:id="rId12"/>
    <p:sldId id="284" r:id="rId13"/>
    <p:sldId id="285"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A7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4455"/>
  </p:normalViewPr>
  <p:slideViewPr>
    <p:cSldViewPr snapToGrid="0" snapToObjects="1" showGuides="1">
      <p:cViewPr varScale="1">
        <p:scale>
          <a:sx n="85" d="100"/>
          <a:sy n="85" d="100"/>
        </p:scale>
        <p:origin x="960" y="176"/>
      </p:cViewPr>
      <p:guideLst>
        <p:guide orient="horz" pos="4065"/>
        <p:guide pos="381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D9823-F8C3-444F-BBBF-CC9F291C89F4}" type="datetimeFigureOut">
              <a:rPr lang="fr-FR" smtClean="0"/>
              <a:t>31/03/2020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F2182-B7BD-0148-86B0-0CE734F25121}" type="slidenum">
              <a:rPr lang="fr-FR" smtClean="0"/>
              <a:t>‹N°›</a:t>
            </a:fld>
            <a:endParaRPr lang="fr-FR"/>
          </a:p>
        </p:txBody>
      </p:sp>
    </p:spTree>
    <p:extLst>
      <p:ext uri="{BB962C8B-B14F-4D97-AF65-F5344CB8AC3E}">
        <p14:creationId xmlns:p14="http://schemas.microsoft.com/office/powerpoint/2010/main" val="2014911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7F2182-B7BD-0148-86B0-0CE734F25121}" type="slidenum">
              <a:rPr lang="fr-FR" smtClean="0"/>
              <a:t>2</a:t>
            </a:fld>
            <a:endParaRPr lang="fr-FR"/>
          </a:p>
        </p:txBody>
      </p:sp>
    </p:spTree>
    <p:extLst>
      <p:ext uri="{BB962C8B-B14F-4D97-AF65-F5344CB8AC3E}">
        <p14:creationId xmlns:p14="http://schemas.microsoft.com/office/powerpoint/2010/main" val="373412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7F2182-B7BD-0148-86B0-0CE734F25121}" type="slidenum">
              <a:rPr lang="fr-FR" smtClean="0"/>
              <a:t>4</a:t>
            </a:fld>
            <a:endParaRPr lang="fr-FR"/>
          </a:p>
        </p:txBody>
      </p:sp>
    </p:spTree>
    <p:extLst>
      <p:ext uri="{BB962C8B-B14F-4D97-AF65-F5344CB8AC3E}">
        <p14:creationId xmlns:p14="http://schemas.microsoft.com/office/powerpoint/2010/main" val="1481353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17F2182-B7BD-0148-86B0-0CE734F25121}" type="slidenum">
              <a:rPr lang="fr-FR" smtClean="0"/>
              <a:t>9</a:t>
            </a:fld>
            <a:endParaRPr lang="fr-FR"/>
          </a:p>
        </p:txBody>
      </p:sp>
    </p:spTree>
    <p:extLst>
      <p:ext uri="{BB962C8B-B14F-4D97-AF65-F5344CB8AC3E}">
        <p14:creationId xmlns:p14="http://schemas.microsoft.com/office/powerpoint/2010/main" val="185778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FDC757-1052-F74D-9719-D757EE5483D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799254D3-5269-2147-ABF7-5FCFD6D9E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22655CB7-AECC-CD4A-8174-B151F4D5042D}"/>
              </a:ext>
            </a:extLst>
          </p:cNvPr>
          <p:cNvSpPr>
            <a:spLocks noGrp="1"/>
          </p:cNvSpPr>
          <p:nvPr>
            <p:ph type="dt" sz="half" idx="10"/>
          </p:nvPr>
        </p:nvSpPr>
        <p:spPr/>
        <p:txBody>
          <a:bodyPr/>
          <a:lstStyle/>
          <a:p>
            <a:fld id="{EEB670C4-0602-6043-B888-53E3890592ED}" type="datetime1">
              <a:rPr lang="fr-CH" smtClean="0"/>
              <a:t>31.03.20</a:t>
            </a:fld>
            <a:endParaRPr lang="en-US"/>
          </a:p>
        </p:txBody>
      </p:sp>
      <p:sp>
        <p:nvSpPr>
          <p:cNvPr id="5" name="Espace réservé du pied de page 4">
            <a:extLst>
              <a:ext uri="{FF2B5EF4-FFF2-40B4-BE49-F238E27FC236}">
                <a16:creationId xmlns:a16="http://schemas.microsoft.com/office/drawing/2014/main" id="{BA68C6C1-81D5-3C42-9B7F-9706B86587F3}"/>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518EA2C9-D6AD-614B-8E8F-2B419F72DC80}"/>
              </a:ext>
            </a:extLst>
          </p:cNvPr>
          <p:cNvSpPr>
            <a:spLocks noGrp="1"/>
          </p:cNvSpPr>
          <p:nvPr>
            <p:ph type="sldNum" sz="quarter" idx="12"/>
          </p:nvPr>
        </p:nvSpPr>
        <p:spPr/>
        <p:txBody>
          <a:bodyPr/>
          <a:lstStyle/>
          <a:p>
            <a:fld id="{80331F53-981A-4E4C-AF69-EBD5CD4D87D0}" type="slidenum">
              <a:rPr lang="en-US" smtClean="0"/>
              <a:t>‹N°›</a:t>
            </a:fld>
            <a:endParaRPr lang="en-US"/>
          </a:p>
        </p:txBody>
      </p:sp>
    </p:spTree>
    <p:extLst>
      <p:ext uri="{BB962C8B-B14F-4D97-AF65-F5344CB8AC3E}">
        <p14:creationId xmlns:p14="http://schemas.microsoft.com/office/powerpoint/2010/main" val="40911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9AC7D0-484B-5D44-A7FB-596742A7AA08}"/>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3CDC3B03-7B37-0745-97A0-1953EDD795C3}"/>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endParaRPr lang="en-US"/>
          </a:p>
        </p:txBody>
      </p:sp>
      <p:sp>
        <p:nvSpPr>
          <p:cNvPr id="4" name="Espace réservé de la date 3">
            <a:extLst>
              <a:ext uri="{FF2B5EF4-FFF2-40B4-BE49-F238E27FC236}">
                <a16:creationId xmlns:a16="http://schemas.microsoft.com/office/drawing/2014/main" id="{B33F9C1D-9418-564C-B91E-CC6237202D52}"/>
              </a:ext>
            </a:extLst>
          </p:cNvPr>
          <p:cNvSpPr>
            <a:spLocks noGrp="1"/>
          </p:cNvSpPr>
          <p:nvPr>
            <p:ph type="dt" sz="half" idx="10"/>
          </p:nvPr>
        </p:nvSpPr>
        <p:spPr/>
        <p:txBody>
          <a:bodyPr/>
          <a:lstStyle/>
          <a:p>
            <a:fld id="{A7149CC8-E50F-D64E-B6EC-FE00AA8143CD}" type="datetime1">
              <a:rPr lang="fr-CH" smtClean="0"/>
              <a:t>31.03.20</a:t>
            </a:fld>
            <a:endParaRPr lang="en-US"/>
          </a:p>
        </p:txBody>
      </p:sp>
      <p:sp>
        <p:nvSpPr>
          <p:cNvPr id="5" name="Espace réservé du pied de page 4">
            <a:extLst>
              <a:ext uri="{FF2B5EF4-FFF2-40B4-BE49-F238E27FC236}">
                <a16:creationId xmlns:a16="http://schemas.microsoft.com/office/drawing/2014/main" id="{E600FA6F-49D2-D64E-A252-DFFB66D41446}"/>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41C997D1-C29F-1046-9DC0-F58B43F1A572}"/>
              </a:ext>
            </a:extLst>
          </p:cNvPr>
          <p:cNvSpPr>
            <a:spLocks noGrp="1"/>
          </p:cNvSpPr>
          <p:nvPr>
            <p:ph type="sldNum" sz="quarter" idx="12"/>
          </p:nvPr>
        </p:nvSpPr>
        <p:spPr/>
        <p:txBody>
          <a:bodyPr/>
          <a:lstStyle/>
          <a:p>
            <a:fld id="{80331F53-981A-4E4C-AF69-EBD5CD4D87D0}" type="slidenum">
              <a:rPr lang="en-US" smtClean="0"/>
              <a:t>‹N°›</a:t>
            </a:fld>
            <a:endParaRPr lang="en-US"/>
          </a:p>
        </p:txBody>
      </p:sp>
    </p:spTree>
    <p:extLst>
      <p:ext uri="{BB962C8B-B14F-4D97-AF65-F5344CB8AC3E}">
        <p14:creationId xmlns:p14="http://schemas.microsoft.com/office/powerpoint/2010/main" val="164416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16279CA-638F-5440-A6C3-FAC4FC3DF6E0}"/>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98666986-28E8-A64C-834B-7761C3F335EE}"/>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endParaRPr lang="en-US"/>
          </a:p>
        </p:txBody>
      </p:sp>
      <p:sp>
        <p:nvSpPr>
          <p:cNvPr id="4" name="Espace réservé de la date 3">
            <a:extLst>
              <a:ext uri="{FF2B5EF4-FFF2-40B4-BE49-F238E27FC236}">
                <a16:creationId xmlns:a16="http://schemas.microsoft.com/office/drawing/2014/main" id="{AF5ED726-8B09-834D-8884-233EF8C19F0E}"/>
              </a:ext>
            </a:extLst>
          </p:cNvPr>
          <p:cNvSpPr>
            <a:spLocks noGrp="1"/>
          </p:cNvSpPr>
          <p:nvPr>
            <p:ph type="dt" sz="half" idx="10"/>
          </p:nvPr>
        </p:nvSpPr>
        <p:spPr/>
        <p:txBody>
          <a:bodyPr/>
          <a:lstStyle/>
          <a:p>
            <a:fld id="{7B71D1DC-729C-2044-AC9A-6806C81798EB}" type="datetime1">
              <a:rPr lang="fr-CH" smtClean="0"/>
              <a:t>31.03.20</a:t>
            </a:fld>
            <a:endParaRPr lang="en-US"/>
          </a:p>
        </p:txBody>
      </p:sp>
      <p:sp>
        <p:nvSpPr>
          <p:cNvPr id="5" name="Espace réservé du pied de page 4">
            <a:extLst>
              <a:ext uri="{FF2B5EF4-FFF2-40B4-BE49-F238E27FC236}">
                <a16:creationId xmlns:a16="http://schemas.microsoft.com/office/drawing/2014/main" id="{E3623C2F-6541-C048-9B0F-EBC1F916F446}"/>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D309348F-7EC5-D047-B1C9-4610D6747F70}"/>
              </a:ext>
            </a:extLst>
          </p:cNvPr>
          <p:cNvSpPr>
            <a:spLocks noGrp="1"/>
          </p:cNvSpPr>
          <p:nvPr>
            <p:ph type="sldNum" sz="quarter" idx="12"/>
          </p:nvPr>
        </p:nvSpPr>
        <p:spPr/>
        <p:txBody>
          <a:bodyPr/>
          <a:lstStyle/>
          <a:p>
            <a:fld id="{80331F53-981A-4E4C-AF69-EBD5CD4D87D0}" type="slidenum">
              <a:rPr lang="en-US" smtClean="0"/>
              <a:t>‹N°›</a:t>
            </a:fld>
            <a:endParaRPr lang="en-US"/>
          </a:p>
        </p:txBody>
      </p:sp>
    </p:spTree>
    <p:extLst>
      <p:ext uri="{BB962C8B-B14F-4D97-AF65-F5344CB8AC3E}">
        <p14:creationId xmlns:p14="http://schemas.microsoft.com/office/powerpoint/2010/main" val="201923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08AF6B-E735-8940-B2F6-B8E9F571DF0F}"/>
              </a:ext>
            </a:extLst>
          </p:cNvPr>
          <p:cNvSpPr>
            <a:spLocks noGrp="1"/>
          </p:cNvSpPr>
          <p:nvPr>
            <p:ph type="title"/>
          </p:nvPr>
        </p:nvSpPr>
        <p:spPr/>
        <p:txBody>
          <a:bodyPr/>
          <a:lstStyle>
            <a:lvl1pPr>
              <a:defRPr>
                <a:solidFill>
                  <a:srgbClr val="56A7DC"/>
                </a:solidFill>
              </a:defRPr>
            </a:lvl1pPr>
          </a:lstStyle>
          <a:p>
            <a:r>
              <a:rPr lang="fr-FR" dirty="0"/>
              <a:t>Modifiez le style du titre</a:t>
            </a:r>
            <a:endParaRPr lang="en-US" dirty="0"/>
          </a:p>
        </p:txBody>
      </p:sp>
      <p:sp>
        <p:nvSpPr>
          <p:cNvPr id="3" name="Espace réservé du contenu 2">
            <a:extLst>
              <a:ext uri="{FF2B5EF4-FFF2-40B4-BE49-F238E27FC236}">
                <a16:creationId xmlns:a16="http://schemas.microsoft.com/office/drawing/2014/main" id="{65641C13-23F9-2944-9C9F-86B50AC259C8}"/>
              </a:ext>
            </a:extLst>
          </p:cNvPr>
          <p:cNvSpPr>
            <a:spLocks noGrp="1"/>
          </p:cNvSpPr>
          <p:nvPr>
            <p:ph idx="1"/>
          </p:nvPr>
        </p:nvSpPr>
        <p:spPr/>
        <p:txBody>
          <a:bodyPr/>
          <a:lstStyle/>
          <a:p>
            <a:r>
              <a:rPr lang="fr-FR"/>
              <a:t>Modifier les styles du texte du masque
Deuxième niveau
Troisième niveau
Quatrième niveau
Cinquième niveau</a:t>
            </a:r>
            <a:endParaRPr lang="en-US"/>
          </a:p>
        </p:txBody>
      </p:sp>
      <p:sp>
        <p:nvSpPr>
          <p:cNvPr id="4" name="Espace réservé de la date 3">
            <a:extLst>
              <a:ext uri="{FF2B5EF4-FFF2-40B4-BE49-F238E27FC236}">
                <a16:creationId xmlns:a16="http://schemas.microsoft.com/office/drawing/2014/main" id="{E4C8A399-180B-8C41-86F0-C3BA194D00B8}"/>
              </a:ext>
            </a:extLst>
          </p:cNvPr>
          <p:cNvSpPr>
            <a:spLocks noGrp="1"/>
          </p:cNvSpPr>
          <p:nvPr>
            <p:ph type="dt" sz="half" idx="10"/>
          </p:nvPr>
        </p:nvSpPr>
        <p:spPr/>
        <p:txBody>
          <a:bodyPr/>
          <a:lstStyle/>
          <a:p>
            <a:fld id="{4630DCC1-DAA9-BE42-AB0C-C9FB4396F8BA}" type="datetime1">
              <a:rPr lang="fr-CH" smtClean="0"/>
              <a:t>31.03.20</a:t>
            </a:fld>
            <a:endParaRPr lang="en-US" dirty="0"/>
          </a:p>
        </p:txBody>
      </p:sp>
      <p:sp>
        <p:nvSpPr>
          <p:cNvPr id="5" name="Espace réservé du pied de page 4">
            <a:extLst>
              <a:ext uri="{FF2B5EF4-FFF2-40B4-BE49-F238E27FC236}">
                <a16:creationId xmlns:a16="http://schemas.microsoft.com/office/drawing/2014/main" id="{1458AABD-FEEA-2143-942B-B65597FB417C}"/>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AD816BCE-723E-4F49-82F3-9506E9135A94}"/>
              </a:ext>
            </a:extLst>
          </p:cNvPr>
          <p:cNvSpPr>
            <a:spLocks noGrp="1"/>
          </p:cNvSpPr>
          <p:nvPr>
            <p:ph type="sldNum" sz="quarter" idx="12"/>
          </p:nvPr>
        </p:nvSpPr>
        <p:spPr/>
        <p:txBody>
          <a:bodyPr/>
          <a:lstStyle/>
          <a:p>
            <a:fld id="{80331F53-981A-4E4C-AF69-EBD5CD4D87D0}" type="slidenum">
              <a:rPr lang="en-US" smtClean="0"/>
              <a:t>‹N°›</a:t>
            </a:fld>
            <a:endParaRPr lang="en-US" dirty="0"/>
          </a:p>
        </p:txBody>
      </p:sp>
      <p:pic>
        <p:nvPicPr>
          <p:cNvPr id="8" name="Image 7">
            <a:extLst>
              <a:ext uri="{FF2B5EF4-FFF2-40B4-BE49-F238E27FC236}">
                <a16:creationId xmlns:a16="http://schemas.microsoft.com/office/drawing/2014/main" id="{1223E182-A79B-0F48-B63E-448E656ED9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5378" y="151872"/>
            <a:ext cx="1416844" cy="1416844"/>
          </a:xfrm>
          <a:prstGeom prst="rect">
            <a:avLst/>
          </a:prstGeom>
        </p:spPr>
      </p:pic>
    </p:spTree>
    <p:extLst>
      <p:ext uri="{BB962C8B-B14F-4D97-AF65-F5344CB8AC3E}">
        <p14:creationId xmlns:p14="http://schemas.microsoft.com/office/powerpoint/2010/main" val="388884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93F3C9-B762-7341-84E2-2402AE2241F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2E6CA2BA-D568-A54A-9FD4-C3BFF916E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endParaRPr lang="en-US"/>
          </a:p>
        </p:txBody>
      </p:sp>
      <p:sp>
        <p:nvSpPr>
          <p:cNvPr id="4" name="Espace réservé de la date 3">
            <a:extLst>
              <a:ext uri="{FF2B5EF4-FFF2-40B4-BE49-F238E27FC236}">
                <a16:creationId xmlns:a16="http://schemas.microsoft.com/office/drawing/2014/main" id="{10ADAF75-E376-D842-83E5-BCC0D69161B8}"/>
              </a:ext>
            </a:extLst>
          </p:cNvPr>
          <p:cNvSpPr>
            <a:spLocks noGrp="1"/>
          </p:cNvSpPr>
          <p:nvPr>
            <p:ph type="dt" sz="half" idx="10"/>
          </p:nvPr>
        </p:nvSpPr>
        <p:spPr/>
        <p:txBody>
          <a:bodyPr/>
          <a:lstStyle/>
          <a:p>
            <a:fld id="{22A1D572-6196-4846-86ED-E94C51D72A3C}" type="datetime1">
              <a:rPr lang="fr-CH" smtClean="0"/>
              <a:t>31.03.20</a:t>
            </a:fld>
            <a:endParaRPr lang="en-US"/>
          </a:p>
        </p:txBody>
      </p:sp>
      <p:sp>
        <p:nvSpPr>
          <p:cNvPr id="5" name="Espace réservé du pied de page 4">
            <a:extLst>
              <a:ext uri="{FF2B5EF4-FFF2-40B4-BE49-F238E27FC236}">
                <a16:creationId xmlns:a16="http://schemas.microsoft.com/office/drawing/2014/main" id="{8D2A7E9B-2307-4345-83DE-D897C82B1681}"/>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52B3B166-080F-2940-89E2-18EFAD51223E}"/>
              </a:ext>
            </a:extLst>
          </p:cNvPr>
          <p:cNvSpPr>
            <a:spLocks noGrp="1"/>
          </p:cNvSpPr>
          <p:nvPr>
            <p:ph type="sldNum" sz="quarter" idx="12"/>
          </p:nvPr>
        </p:nvSpPr>
        <p:spPr/>
        <p:txBody>
          <a:bodyPr/>
          <a:lstStyle/>
          <a:p>
            <a:fld id="{80331F53-981A-4E4C-AF69-EBD5CD4D87D0}" type="slidenum">
              <a:rPr lang="en-US" smtClean="0"/>
              <a:t>‹N°›</a:t>
            </a:fld>
            <a:endParaRPr lang="en-US"/>
          </a:p>
        </p:txBody>
      </p:sp>
    </p:spTree>
    <p:extLst>
      <p:ext uri="{BB962C8B-B14F-4D97-AF65-F5344CB8AC3E}">
        <p14:creationId xmlns:p14="http://schemas.microsoft.com/office/powerpoint/2010/main" val="3385463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CBE419-3ED0-9A42-8B4C-114A95F1D6BF}"/>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9CC415C5-3074-CE4E-A53C-6E788FF0252C}"/>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endParaRPr lang="en-US"/>
          </a:p>
        </p:txBody>
      </p:sp>
      <p:sp>
        <p:nvSpPr>
          <p:cNvPr id="4" name="Espace réservé du contenu 3">
            <a:extLst>
              <a:ext uri="{FF2B5EF4-FFF2-40B4-BE49-F238E27FC236}">
                <a16:creationId xmlns:a16="http://schemas.microsoft.com/office/drawing/2014/main" id="{1C5E3BC6-9997-0745-B642-34B7388EAD5A}"/>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endParaRPr lang="en-US"/>
          </a:p>
        </p:txBody>
      </p:sp>
      <p:sp>
        <p:nvSpPr>
          <p:cNvPr id="5" name="Espace réservé de la date 4">
            <a:extLst>
              <a:ext uri="{FF2B5EF4-FFF2-40B4-BE49-F238E27FC236}">
                <a16:creationId xmlns:a16="http://schemas.microsoft.com/office/drawing/2014/main" id="{14CD1B64-C38F-7A46-92DB-C0642A384292}"/>
              </a:ext>
            </a:extLst>
          </p:cNvPr>
          <p:cNvSpPr>
            <a:spLocks noGrp="1"/>
          </p:cNvSpPr>
          <p:nvPr>
            <p:ph type="dt" sz="half" idx="10"/>
          </p:nvPr>
        </p:nvSpPr>
        <p:spPr/>
        <p:txBody>
          <a:bodyPr/>
          <a:lstStyle/>
          <a:p>
            <a:fld id="{E1E5CBDE-2785-D045-BB94-851BEB92EE36}" type="datetime1">
              <a:rPr lang="fr-CH" smtClean="0"/>
              <a:t>31.03.20</a:t>
            </a:fld>
            <a:endParaRPr lang="en-US"/>
          </a:p>
        </p:txBody>
      </p:sp>
      <p:sp>
        <p:nvSpPr>
          <p:cNvPr id="6" name="Espace réservé du pied de page 5">
            <a:extLst>
              <a:ext uri="{FF2B5EF4-FFF2-40B4-BE49-F238E27FC236}">
                <a16:creationId xmlns:a16="http://schemas.microsoft.com/office/drawing/2014/main" id="{ED5501D5-0CA3-4E45-B3B1-FA6BF1976256}"/>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C31F40CC-912A-074D-9BB6-8D97D66916F2}"/>
              </a:ext>
            </a:extLst>
          </p:cNvPr>
          <p:cNvSpPr>
            <a:spLocks noGrp="1"/>
          </p:cNvSpPr>
          <p:nvPr>
            <p:ph type="sldNum" sz="quarter" idx="12"/>
          </p:nvPr>
        </p:nvSpPr>
        <p:spPr/>
        <p:txBody>
          <a:bodyPr/>
          <a:lstStyle/>
          <a:p>
            <a:fld id="{80331F53-981A-4E4C-AF69-EBD5CD4D87D0}" type="slidenum">
              <a:rPr lang="en-US" smtClean="0"/>
              <a:t>‹N°›</a:t>
            </a:fld>
            <a:endParaRPr lang="en-US"/>
          </a:p>
        </p:txBody>
      </p:sp>
    </p:spTree>
    <p:extLst>
      <p:ext uri="{BB962C8B-B14F-4D97-AF65-F5344CB8AC3E}">
        <p14:creationId xmlns:p14="http://schemas.microsoft.com/office/powerpoint/2010/main" val="76081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B64111-6F55-AC4D-9114-98C6BEEE9807}"/>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4A506B4A-DB1C-FA4B-AC2E-16AD26DEC3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endParaRPr lang="en-US"/>
          </a:p>
        </p:txBody>
      </p:sp>
      <p:sp>
        <p:nvSpPr>
          <p:cNvPr id="4" name="Espace réservé du contenu 3">
            <a:extLst>
              <a:ext uri="{FF2B5EF4-FFF2-40B4-BE49-F238E27FC236}">
                <a16:creationId xmlns:a16="http://schemas.microsoft.com/office/drawing/2014/main" id="{97B66B46-802E-F042-B635-0510C5C4C10F}"/>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endParaRPr lang="en-US"/>
          </a:p>
        </p:txBody>
      </p:sp>
      <p:sp>
        <p:nvSpPr>
          <p:cNvPr id="5" name="Espace réservé du texte 4">
            <a:extLst>
              <a:ext uri="{FF2B5EF4-FFF2-40B4-BE49-F238E27FC236}">
                <a16:creationId xmlns:a16="http://schemas.microsoft.com/office/drawing/2014/main" id="{7087E670-4223-2C41-9E0B-9BD0C41F76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endParaRPr lang="en-US"/>
          </a:p>
        </p:txBody>
      </p:sp>
      <p:sp>
        <p:nvSpPr>
          <p:cNvPr id="6" name="Espace réservé du contenu 5">
            <a:extLst>
              <a:ext uri="{FF2B5EF4-FFF2-40B4-BE49-F238E27FC236}">
                <a16:creationId xmlns:a16="http://schemas.microsoft.com/office/drawing/2014/main" id="{88AAE359-4E12-5145-902A-425B5E8F6717}"/>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endParaRPr lang="en-US"/>
          </a:p>
        </p:txBody>
      </p:sp>
      <p:sp>
        <p:nvSpPr>
          <p:cNvPr id="7" name="Espace réservé de la date 6">
            <a:extLst>
              <a:ext uri="{FF2B5EF4-FFF2-40B4-BE49-F238E27FC236}">
                <a16:creationId xmlns:a16="http://schemas.microsoft.com/office/drawing/2014/main" id="{B01C79FF-E91F-E742-9DF2-0A7225D322B7}"/>
              </a:ext>
            </a:extLst>
          </p:cNvPr>
          <p:cNvSpPr>
            <a:spLocks noGrp="1"/>
          </p:cNvSpPr>
          <p:nvPr>
            <p:ph type="dt" sz="half" idx="10"/>
          </p:nvPr>
        </p:nvSpPr>
        <p:spPr/>
        <p:txBody>
          <a:bodyPr/>
          <a:lstStyle/>
          <a:p>
            <a:fld id="{1554C886-64D3-254E-8ECA-17681D3E1E09}" type="datetime1">
              <a:rPr lang="fr-CH" smtClean="0"/>
              <a:t>31.03.20</a:t>
            </a:fld>
            <a:endParaRPr lang="en-US"/>
          </a:p>
        </p:txBody>
      </p:sp>
      <p:sp>
        <p:nvSpPr>
          <p:cNvPr id="8" name="Espace réservé du pied de page 7">
            <a:extLst>
              <a:ext uri="{FF2B5EF4-FFF2-40B4-BE49-F238E27FC236}">
                <a16:creationId xmlns:a16="http://schemas.microsoft.com/office/drawing/2014/main" id="{808B19D4-DB14-284F-B6D6-CABA14D387D6}"/>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DC761A39-DCBC-6D45-9773-B8B12CF62B82}"/>
              </a:ext>
            </a:extLst>
          </p:cNvPr>
          <p:cNvSpPr>
            <a:spLocks noGrp="1"/>
          </p:cNvSpPr>
          <p:nvPr>
            <p:ph type="sldNum" sz="quarter" idx="12"/>
          </p:nvPr>
        </p:nvSpPr>
        <p:spPr/>
        <p:txBody>
          <a:bodyPr/>
          <a:lstStyle/>
          <a:p>
            <a:fld id="{80331F53-981A-4E4C-AF69-EBD5CD4D87D0}" type="slidenum">
              <a:rPr lang="en-US" smtClean="0"/>
              <a:t>‹N°›</a:t>
            </a:fld>
            <a:endParaRPr lang="en-US"/>
          </a:p>
        </p:txBody>
      </p:sp>
    </p:spTree>
    <p:extLst>
      <p:ext uri="{BB962C8B-B14F-4D97-AF65-F5344CB8AC3E}">
        <p14:creationId xmlns:p14="http://schemas.microsoft.com/office/powerpoint/2010/main" val="424501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97F4D-5BE0-A845-8BB9-1B57E312433F}"/>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6196407C-87DF-1F46-9228-6300B9EB50D9}"/>
              </a:ext>
            </a:extLst>
          </p:cNvPr>
          <p:cNvSpPr>
            <a:spLocks noGrp="1"/>
          </p:cNvSpPr>
          <p:nvPr>
            <p:ph type="dt" sz="half" idx="10"/>
          </p:nvPr>
        </p:nvSpPr>
        <p:spPr/>
        <p:txBody>
          <a:bodyPr/>
          <a:lstStyle/>
          <a:p>
            <a:fld id="{BA33FB1A-1A24-C140-B4C6-8197DECD81A3}" type="datetime1">
              <a:rPr lang="fr-CH" smtClean="0"/>
              <a:t>31.03.20</a:t>
            </a:fld>
            <a:endParaRPr lang="en-US"/>
          </a:p>
        </p:txBody>
      </p:sp>
      <p:sp>
        <p:nvSpPr>
          <p:cNvPr id="4" name="Espace réservé du pied de page 3">
            <a:extLst>
              <a:ext uri="{FF2B5EF4-FFF2-40B4-BE49-F238E27FC236}">
                <a16:creationId xmlns:a16="http://schemas.microsoft.com/office/drawing/2014/main" id="{C8328996-32D3-8345-9379-D16FD16E1D4F}"/>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69D00B21-111F-B74A-9958-D1BDCA727B33}"/>
              </a:ext>
            </a:extLst>
          </p:cNvPr>
          <p:cNvSpPr>
            <a:spLocks noGrp="1"/>
          </p:cNvSpPr>
          <p:nvPr>
            <p:ph type="sldNum" sz="quarter" idx="12"/>
          </p:nvPr>
        </p:nvSpPr>
        <p:spPr/>
        <p:txBody>
          <a:bodyPr/>
          <a:lstStyle/>
          <a:p>
            <a:fld id="{80331F53-981A-4E4C-AF69-EBD5CD4D87D0}" type="slidenum">
              <a:rPr lang="en-US" smtClean="0"/>
              <a:t>‹N°›</a:t>
            </a:fld>
            <a:endParaRPr lang="en-US"/>
          </a:p>
        </p:txBody>
      </p:sp>
    </p:spTree>
    <p:extLst>
      <p:ext uri="{BB962C8B-B14F-4D97-AF65-F5344CB8AC3E}">
        <p14:creationId xmlns:p14="http://schemas.microsoft.com/office/powerpoint/2010/main" val="3101059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B385FBE-6F39-C941-94EA-3E546A55AD17}"/>
              </a:ext>
            </a:extLst>
          </p:cNvPr>
          <p:cNvSpPr>
            <a:spLocks noGrp="1"/>
          </p:cNvSpPr>
          <p:nvPr>
            <p:ph type="dt" sz="half" idx="10"/>
          </p:nvPr>
        </p:nvSpPr>
        <p:spPr/>
        <p:txBody>
          <a:bodyPr/>
          <a:lstStyle/>
          <a:p>
            <a:fld id="{DA3B0010-5351-5544-B7AD-5C01715C7237}" type="datetime1">
              <a:rPr lang="fr-CH" smtClean="0"/>
              <a:t>31.03.20</a:t>
            </a:fld>
            <a:endParaRPr lang="en-US"/>
          </a:p>
        </p:txBody>
      </p:sp>
      <p:sp>
        <p:nvSpPr>
          <p:cNvPr id="3" name="Espace réservé du pied de page 2">
            <a:extLst>
              <a:ext uri="{FF2B5EF4-FFF2-40B4-BE49-F238E27FC236}">
                <a16:creationId xmlns:a16="http://schemas.microsoft.com/office/drawing/2014/main" id="{42AF426B-53FA-544D-829A-24FD45980B9E}"/>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5DED891D-2F70-8B49-A360-406B3EDF106B}"/>
              </a:ext>
            </a:extLst>
          </p:cNvPr>
          <p:cNvSpPr>
            <a:spLocks noGrp="1"/>
          </p:cNvSpPr>
          <p:nvPr>
            <p:ph type="sldNum" sz="quarter" idx="12"/>
          </p:nvPr>
        </p:nvSpPr>
        <p:spPr/>
        <p:txBody>
          <a:bodyPr/>
          <a:lstStyle/>
          <a:p>
            <a:fld id="{80331F53-981A-4E4C-AF69-EBD5CD4D87D0}" type="slidenum">
              <a:rPr lang="en-US" smtClean="0"/>
              <a:t>‹N°›</a:t>
            </a:fld>
            <a:endParaRPr lang="en-US"/>
          </a:p>
        </p:txBody>
      </p:sp>
    </p:spTree>
    <p:extLst>
      <p:ext uri="{BB962C8B-B14F-4D97-AF65-F5344CB8AC3E}">
        <p14:creationId xmlns:p14="http://schemas.microsoft.com/office/powerpoint/2010/main" val="160578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EC152-1BF7-444C-A55C-C8D52977B9C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D2D9CBEE-20DF-9749-AF8E-630EDF9AAA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endParaRPr lang="en-US"/>
          </a:p>
        </p:txBody>
      </p:sp>
      <p:sp>
        <p:nvSpPr>
          <p:cNvPr id="4" name="Espace réservé du texte 3">
            <a:extLst>
              <a:ext uri="{FF2B5EF4-FFF2-40B4-BE49-F238E27FC236}">
                <a16:creationId xmlns:a16="http://schemas.microsoft.com/office/drawing/2014/main" id="{FEC0E092-A442-AC43-8230-956894960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endParaRPr lang="en-US"/>
          </a:p>
        </p:txBody>
      </p:sp>
      <p:sp>
        <p:nvSpPr>
          <p:cNvPr id="5" name="Espace réservé de la date 4">
            <a:extLst>
              <a:ext uri="{FF2B5EF4-FFF2-40B4-BE49-F238E27FC236}">
                <a16:creationId xmlns:a16="http://schemas.microsoft.com/office/drawing/2014/main" id="{E8AB650D-BF40-9C42-A73D-D69B6F327901}"/>
              </a:ext>
            </a:extLst>
          </p:cNvPr>
          <p:cNvSpPr>
            <a:spLocks noGrp="1"/>
          </p:cNvSpPr>
          <p:nvPr>
            <p:ph type="dt" sz="half" idx="10"/>
          </p:nvPr>
        </p:nvSpPr>
        <p:spPr/>
        <p:txBody>
          <a:bodyPr/>
          <a:lstStyle/>
          <a:p>
            <a:fld id="{385EA26F-5E9D-E144-824D-62EF16E30EDE}" type="datetime1">
              <a:rPr lang="fr-CH" smtClean="0"/>
              <a:t>31.03.20</a:t>
            </a:fld>
            <a:endParaRPr lang="en-US"/>
          </a:p>
        </p:txBody>
      </p:sp>
      <p:sp>
        <p:nvSpPr>
          <p:cNvPr id="6" name="Espace réservé du pied de page 5">
            <a:extLst>
              <a:ext uri="{FF2B5EF4-FFF2-40B4-BE49-F238E27FC236}">
                <a16:creationId xmlns:a16="http://schemas.microsoft.com/office/drawing/2014/main" id="{7D71298B-EE58-2744-A84B-6FB8A156674B}"/>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84EE0A37-189B-5C40-93B3-4EC0AD8C6E02}"/>
              </a:ext>
            </a:extLst>
          </p:cNvPr>
          <p:cNvSpPr>
            <a:spLocks noGrp="1"/>
          </p:cNvSpPr>
          <p:nvPr>
            <p:ph type="sldNum" sz="quarter" idx="12"/>
          </p:nvPr>
        </p:nvSpPr>
        <p:spPr/>
        <p:txBody>
          <a:bodyPr/>
          <a:lstStyle/>
          <a:p>
            <a:fld id="{80331F53-981A-4E4C-AF69-EBD5CD4D87D0}" type="slidenum">
              <a:rPr lang="en-US" smtClean="0"/>
              <a:t>‹N°›</a:t>
            </a:fld>
            <a:endParaRPr lang="en-US"/>
          </a:p>
        </p:txBody>
      </p:sp>
    </p:spTree>
    <p:extLst>
      <p:ext uri="{BB962C8B-B14F-4D97-AF65-F5344CB8AC3E}">
        <p14:creationId xmlns:p14="http://schemas.microsoft.com/office/powerpoint/2010/main" val="47426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D1B596-D7B9-8245-BC90-8E7A10A2FA8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7F85D52E-EAEA-A040-8615-94FC90E38B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BC18D86B-49D5-F14D-9467-CBBA7C4AC8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endParaRPr lang="en-US"/>
          </a:p>
        </p:txBody>
      </p:sp>
      <p:sp>
        <p:nvSpPr>
          <p:cNvPr id="5" name="Espace réservé de la date 4">
            <a:extLst>
              <a:ext uri="{FF2B5EF4-FFF2-40B4-BE49-F238E27FC236}">
                <a16:creationId xmlns:a16="http://schemas.microsoft.com/office/drawing/2014/main" id="{621D206C-8585-CD43-A2A2-6D9787B8C130}"/>
              </a:ext>
            </a:extLst>
          </p:cNvPr>
          <p:cNvSpPr>
            <a:spLocks noGrp="1"/>
          </p:cNvSpPr>
          <p:nvPr>
            <p:ph type="dt" sz="half" idx="10"/>
          </p:nvPr>
        </p:nvSpPr>
        <p:spPr/>
        <p:txBody>
          <a:bodyPr/>
          <a:lstStyle/>
          <a:p>
            <a:fld id="{B4E4198C-80D2-E04E-BA5F-450B71D0F294}" type="datetime1">
              <a:rPr lang="fr-CH" smtClean="0"/>
              <a:t>31.03.20</a:t>
            </a:fld>
            <a:endParaRPr lang="en-US"/>
          </a:p>
        </p:txBody>
      </p:sp>
      <p:sp>
        <p:nvSpPr>
          <p:cNvPr id="6" name="Espace réservé du pied de page 5">
            <a:extLst>
              <a:ext uri="{FF2B5EF4-FFF2-40B4-BE49-F238E27FC236}">
                <a16:creationId xmlns:a16="http://schemas.microsoft.com/office/drawing/2014/main" id="{D0837E7F-B3D6-0143-9F55-B4329971767B}"/>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13F80A16-7440-E94B-9CF6-EA3925C23930}"/>
              </a:ext>
            </a:extLst>
          </p:cNvPr>
          <p:cNvSpPr>
            <a:spLocks noGrp="1"/>
          </p:cNvSpPr>
          <p:nvPr>
            <p:ph type="sldNum" sz="quarter" idx="12"/>
          </p:nvPr>
        </p:nvSpPr>
        <p:spPr/>
        <p:txBody>
          <a:bodyPr/>
          <a:lstStyle/>
          <a:p>
            <a:fld id="{80331F53-981A-4E4C-AF69-EBD5CD4D87D0}" type="slidenum">
              <a:rPr lang="en-US" smtClean="0"/>
              <a:t>‹N°›</a:t>
            </a:fld>
            <a:endParaRPr lang="en-US"/>
          </a:p>
        </p:txBody>
      </p:sp>
    </p:spTree>
    <p:extLst>
      <p:ext uri="{BB962C8B-B14F-4D97-AF65-F5344CB8AC3E}">
        <p14:creationId xmlns:p14="http://schemas.microsoft.com/office/powerpoint/2010/main" val="1646264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D5D0272-013A-534E-86A8-C2AA7C12D7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DEAD29A0-E3BE-B14A-B7F4-57CC0214DE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endParaRPr lang="en-US"/>
          </a:p>
        </p:txBody>
      </p:sp>
      <p:sp>
        <p:nvSpPr>
          <p:cNvPr id="4" name="Espace réservé de la date 3">
            <a:extLst>
              <a:ext uri="{FF2B5EF4-FFF2-40B4-BE49-F238E27FC236}">
                <a16:creationId xmlns:a16="http://schemas.microsoft.com/office/drawing/2014/main" id="{F54764EA-F79C-204E-A81E-43E1DB2EF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EC079-9A1A-5742-BD6C-4FF41E9A9C3A}" type="datetime1">
              <a:rPr lang="fr-CH" smtClean="0"/>
              <a:t>31.03.20</a:t>
            </a:fld>
            <a:endParaRPr lang="en-US"/>
          </a:p>
        </p:txBody>
      </p:sp>
      <p:sp>
        <p:nvSpPr>
          <p:cNvPr id="5" name="Espace réservé du pied de page 4">
            <a:extLst>
              <a:ext uri="{FF2B5EF4-FFF2-40B4-BE49-F238E27FC236}">
                <a16:creationId xmlns:a16="http://schemas.microsoft.com/office/drawing/2014/main" id="{EBFEE07C-049D-1643-8795-FCC3AAEE77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980B7488-7224-CD43-9230-893E9D5ADB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31F53-981A-4E4C-AF69-EBD5CD4D87D0}" type="slidenum">
              <a:rPr lang="en-US" smtClean="0"/>
              <a:t>‹N°›</a:t>
            </a:fld>
            <a:endParaRPr lang="en-US"/>
          </a:p>
        </p:txBody>
      </p:sp>
    </p:spTree>
    <p:extLst>
      <p:ext uri="{BB962C8B-B14F-4D97-AF65-F5344CB8AC3E}">
        <p14:creationId xmlns:p14="http://schemas.microsoft.com/office/powerpoint/2010/main" val="204854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8.emf"/><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4.jpeg"/><Relationship Id="rId4" Type="http://schemas.openxmlformats.org/officeDocument/2006/relationships/image" Target="../media/image5.pn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hyperlink" Target="https://swissconnect.ch/fr/"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8.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70F742C-B69F-3A45-8E74-96BB658085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9200" y="0"/>
            <a:ext cx="2667000" cy="2667000"/>
          </a:xfrm>
          <a:prstGeom prst="rect">
            <a:avLst/>
          </a:prstGeom>
        </p:spPr>
      </p:pic>
      <p:sp>
        <p:nvSpPr>
          <p:cNvPr id="7" name="Titre 1">
            <a:extLst>
              <a:ext uri="{FF2B5EF4-FFF2-40B4-BE49-F238E27FC236}">
                <a16:creationId xmlns:a16="http://schemas.microsoft.com/office/drawing/2014/main" id="{8A05EBD9-F8A7-2D4B-93D2-DFDB8E289033}"/>
              </a:ext>
            </a:extLst>
          </p:cNvPr>
          <p:cNvSpPr txBox="1">
            <a:spLocks/>
          </p:cNvSpPr>
          <p:nvPr/>
        </p:nvSpPr>
        <p:spPr>
          <a:xfrm>
            <a:off x="808220" y="3254432"/>
            <a:ext cx="10515600" cy="13255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b="1" dirty="0">
                <a:solidFill>
                  <a:srgbClr val="56A7DC"/>
                </a:solidFill>
              </a:rPr>
              <a:t>Etude de cas n° 2 – Vélocité Riviera</a:t>
            </a:r>
          </a:p>
        </p:txBody>
      </p:sp>
      <p:sp>
        <p:nvSpPr>
          <p:cNvPr id="8" name="ZoneTexte 7">
            <a:extLst>
              <a:ext uri="{FF2B5EF4-FFF2-40B4-BE49-F238E27FC236}">
                <a16:creationId xmlns:a16="http://schemas.microsoft.com/office/drawing/2014/main" id="{727518DE-9CD1-3341-8FF2-BA9261CE8FAC}"/>
              </a:ext>
            </a:extLst>
          </p:cNvPr>
          <p:cNvSpPr txBox="1"/>
          <p:nvPr/>
        </p:nvSpPr>
        <p:spPr>
          <a:xfrm>
            <a:off x="1718548" y="4744885"/>
            <a:ext cx="8700715" cy="461665"/>
          </a:xfrm>
          <a:prstGeom prst="rect">
            <a:avLst/>
          </a:prstGeom>
          <a:noFill/>
        </p:spPr>
        <p:txBody>
          <a:bodyPr wrap="none" rtlCol="0">
            <a:spAutoFit/>
          </a:bodyPr>
          <a:lstStyle/>
          <a:p>
            <a:r>
              <a:rPr lang="fr-FR" sz="2400" dirty="0">
                <a:solidFill>
                  <a:srgbClr val="56A7DC"/>
                </a:solidFill>
              </a:rPr>
              <a:t>Des </a:t>
            </a:r>
            <a:r>
              <a:rPr lang="fr-FR" sz="2400" dirty="0" err="1">
                <a:solidFill>
                  <a:srgbClr val="56A7DC"/>
                </a:solidFill>
              </a:rPr>
              <a:t>microhubs</a:t>
            </a:r>
            <a:r>
              <a:rPr lang="fr-FR" sz="2400" dirty="0">
                <a:solidFill>
                  <a:srgbClr val="56A7DC"/>
                </a:solidFill>
              </a:rPr>
              <a:t> au service de la santé et du commerce de proximité.</a:t>
            </a:r>
          </a:p>
        </p:txBody>
      </p:sp>
    </p:spTree>
    <p:extLst>
      <p:ext uri="{BB962C8B-B14F-4D97-AF65-F5344CB8AC3E}">
        <p14:creationId xmlns:p14="http://schemas.microsoft.com/office/powerpoint/2010/main" val="1859662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44848-A280-FE4D-9B81-BD79D5D4D11D}"/>
              </a:ext>
            </a:extLst>
          </p:cNvPr>
          <p:cNvSpPr>
            <a:spLocks noGrp="1"/>
          </p:cNvSpPr>
          <p:nvPr>
            <p:ph type="title"/>
          </p:nvPr>
        </p:nvSpPr>
        <p:spPr/>
        <p:txBody>
          <a:bodyPr/>
          <a:lstStyle/>
          <a:p>
            <a:r>
              <a:rPr lang="fr-FR" b="1" dirty="0"/>
              <a:t>La Pharmacie – Les labos</a:t>
            </a:r>
          </a:p>
        </p:txBody>
      </p:sp>
      <p:sp>
        <p:nvSpPr>
          <p:cNvPr id="4" name="Espace réservé du numéro de diapositive 3">
            <a:extLst>
              <a:ext uri="{FF2B5EF4-FFF2-40B4-BE49-F238E27FC236}">
                <a16:creationId xmlns:a16="http://schemas.microsoft.com/office/drawing/2014/main" id="{1C7D7899-3A2D-8640-8B2F-F33FB124F94B}"/>
              </a:ext>
            </a:extLst>
          </p:cNvPr>
          <p:cNvSpPr>
            <a:spLocks noGrp="1"/>
          </p:cNvSpPr>
          <p:nvPr>
            <p:ph type="sldNum" sz="quarter" idx="12"/>
          </p:nvPr>
        </p:nvSpPr>
        <p:spPr/>
        <p:txBody>
          <a:bodyPr/>
          <a:lstStyle/>
          <a:p>
            <a:fld id="{80331F53-981A-4E4C-AF69-EBD5CD4D87D0}" type="slidenum">
              <a:rPr lang="en-US" smtClean="0"/>
              <a:t>10</a:t>
            </a:fld>
            <a:endParaRPr lang="en-US" dirty="0"/>
          </a:p>
        </p:txBody>
      </p:sp>
      <p:pic>
        <p:nvPicPr>
          <p:cNvPr id="10" name="Image 9">
            <a:extLst>
              <a:ext uri="{FF2B5EF4-FFF2-40B4-BE49-F238E27FC236}">
                <a16:creationId xmlns:a16="http://schemas.microsoft.com/office/drawing/2014/main" id="{0064B508-B025-A44C-8879-8E3D190708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35561" y="993457"/>
            <a:ext cx="4087459" cy="2027859"/>
          </a:xfrm>
          <a:prstGeom prst="rect">
            <a:avLst/>
          </a:prstGeom>
        </p:spPr>
      </p:pic>
      <p:grpSp>
        <p:nvGrpSpPr>
          <p:cNvPr id="11" name="Groupe 10">
            <a:extLst>
              <a:ext uri="{FF2B5EF4-FFF2-40B4-BE49-F238E27FC236}">
                <a16:creationId xmlns:a16="http://schemas.microsoft.com/office/drawing/2014/main" id="{B9E30040-9D99-4D47-BE2B-7A61C9A438F2}"/>
              </a:ext>
            </a:extLst>
          </p:cNvPr>
          <p:cNvGrpSpPr/>
          <p:nvPr/>
        </p:nvGrpSpPr>
        <p:grpSpPr>
          <a:xfrm>
            <a:off x="75044" y="1444279"/>
            <a:ext cx="6498379" cy="4972396"/>
            <a:chOff x="7938052" y="1885604"/>
            <a:chExt cx="3596490" cy="3281708"/>
          </a:xfrm>
        </p:grpSpPr>
        <p:pic>
          <p:nvPicPr>
            <p:cNvPr id="12" name="Image 11">
              <a:extLst>
                <a:ext uri="{FF2B5EF4-FFF2-40B4-BE49-F238E27FC236}">
                  <a16:creationId xmlns:a16="http://schemas.microsoft.com/office/drawing/2014/main" id="{3D9102F9-ADAE-8841-83D2-838E6F2E04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8052" y="1885604"/>
              <a:ext cx="3591139" cy="3091107"/>
            </a:xfrm>
            <a:prstGeom prst="rect">
              <a:avLst/>
            </a:prstGeom>
          </p:spPr>
        </p:pic>
        <p:sp>
          <p:nvSpPr>
            <p:cNvPr id="13" name="Rectangle 12">
              <a:extLst>
                <a:ext uri="{FF2B5EF4-FFF2-40B4-BE49-F238E27FC236}">
                  <a16:creationId xmlns:a16="http://schemas.microsoft.com/office/drawing/2014/main" id="{46650325-7C61-F94C-BE97-A3EA496AC26C}"/>
                </a:ext>
              </a:extLst>
            </p:cNvPr>
            <p:cNvSpPr/>
            <p:nvPr/>
          </p:nvSpPr>
          <p:spPr>
            <a:xfrm>
              <a:off x="7938052" y="3314989"/>
              <a:ext cx="1676820" cy="1852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D3031065-85F4-2E4E-8B1A-FCFBB44EB0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33590" y="4707444"/>
              <a:ext cx="400952" cy="158936"/>
            </a:xfrm>
            <a:prstGeom prst="rect">
              <a:avLst/>
            </a:prstGeom>
          </p:spPr>
        </p:pic>
        <p:pic>
          <p:nvPicPr>
            <p:cNvPr id="15" name="Image 14">
              <a:extLst>
                <a:ext uri="{FF2B5EF4-FFF2-40B4-BE49-F238E27FC236}">
                  <a16:creationId xmlns:a16="http://schemas.microsoft.com/office/drawing/2014/main" id="{FB75BC77-C679-F94B-8245-7157F582F9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3625"/>
            <a:stretch/>
          </p:blipFill>
          <p:spPr>
            <a:xfrm>
              <a:off x="9625236" y="4887884"/>
              <a:ext cx="1903955" cy="83851"/>
            </a:xfrm>
            <a:prstGeom prst="rect">
              <a:avLst/>
            </a:prstGeom>
          </p:spPr>
        </p:pic>
      </p:grpSp>
      <p:cxnSp>
        <p:nvCxnSpPr>
          <p:cNvPr id="17" name="Connecteur droit avec flèche 16">
            <a:extLst>
              <a:ext uri="{FF2B5EF4-FFF2-40B4-BE49-F238E27FC236}">
                <a16:creationId xmlns:a16="http://schemas.microsoft.com/office/drawing/2014/main" id="{4062B7F3-F80D-F14B-9180-FC0B76EB905E}"/>
              </a:ext>
            </a:extLst>
          </p:cNvPr>
          <p:cNvCxnSpPr>
            <a:cxnSpLocks/>
          </p:cNvCxnSpPr>
          <p:nvPr/>
        </p:nvCxnSpPr>
        <p:spPr>
          <a:xfrm flipH="1" flipV="1">
            <a:off x="562532" y="1967526"/>
            <a:ext cx="1775436" cy="725144"/>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Connecteur droit avec flèche 17">
            <a:extLst>
              <a:ext uri="{FF2B5EF4-FFF2-40B4-BE49-F238E27FC236}">
                <a16:creationId xmlns:a16="http://schemas.microsoft.com/office/drawing/2014/main" id="{3F2112F2-C371-E248-A1C9-6225C42C569F}"/>
              </a:ext>
            </a:extLst>
          </p:cNvPr>
          <p:cNvCxnSpPr>
            <a:cxnSpLocks/>
            <a:stCxn id="25" idx="5"/>
            <a:endCxn id="24" idx="1"/>
          </p:cNvCxnSpPr>
          <p:nvPr/>
        </p:nvCxnSpPr>
        <p:spPr>
          <a:xfrm>
            <a:off x="2769393" y="2890137"/>
            <a:ext cx="822403" cy="1184553"/>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Connecteur droit avec flèche 18">
            <a:extLst>
              <a:ext uri="{FF2B5EF4-FFF2-40B4-BE49-F238E27FC236}">
                <a16:creationId xmlns:a16="http://schemas.microsoft.com/office/drawing/2014/main" id="{FE755C39-F28A-004E-B964-1993C742365F}"/>
              </a:ext>
            </a:extLst>
          </p:cNvPr>
          <p:cNvCxnSpPr>
            <a:cxnSpLocks/>
          </p:cNvCxnSpPr>
          <p:nvPr/>
        </p:nvCxnSpPr>
        <p:spPr>
          <a:xfrm flipV="1">
            <a:off x="4540690" y="4475232"/>
            <a:ext cx="569843" cy="808382"/>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Connecteur droit avec flèche 19">
            <a:extLst>
              <a:ext uri="{FF2B5EF4-FFF2-40B4-BE49-F238E27FC236}">
                <a16:creationId xmlns:a16="http://schemas.microsoft.com/office/drawing/2014/main" id="{F9D8F5F6-8A3F-2341-B76A-ABD0727D489D}"/>
              </a:ext>
            </a:extLst>
          </p:cNvPr>
          <p:cNvCxnSpPr>
            <a:cxnSpLocks/>
          </p:cNvCxnSpPr>
          <p:nvPr/>
        </p:nvCxnSpPr>
        <p:spPr>
          <a:xfrm flipV="1">
            <a:off x="4646707" y="4879424"/>
            <a:ext cx="1632432" cy="471980"/>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Connecteur droit avec flèche 20">
            <a:extLst>
              <a:ext uri="{FF2B5EF4-FFF2-40B4-BE49-F238E27FC236}">
                <a16:creationId xmlns:a16="http://schemas.microsoft.com/office/drawing/2014/main" id="{BDEE4A49-5589-4F4D-86A3-1EBB307FB834}"/>
              </a:ext>
            </a:extLst>
          </p:cNvPr>
          <p:cNvCxnSpPr>
            <a:cxnSpLocks/>
            <a:stCxn id="24" idx="5"/>
          </p:cNvCxnSpPr>
          <p:nvPr/>
        </p:nvCxnSpPr>
        <p:spPr>
          <a:xfrm>
            <a:off x="3938512" y="4425892"/>
            <a:ext cx="443152" cy="831731"/>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Connecteur droit avec flèche 21">
            <a:extLst>
              <a:ext uri="{FF2B5EF4-FFF2-40B4-BE49-F238E27FC236}">
                <a16:creationId xmlns:a16="http://schemas.microsoft.com/office/drawing/2014/main" id="{A9C03ED9-9BB5-AB41-BE59-8F366E02D732}"/>
              </a:ext>
            </a:extLst>
          </p:cNvPr>
          <p:cNvCxnSpPr>
            <a:cxnSpLocks/>
            <a:stCxn id="24" idx="0"/>
          </p:cNvCxnSpPr>
          <p:nvPr/>
        </p:nvCxnSpPr>
        <p:spPr>
          <a:xfrm flipH="1" flipV="1">
            <a:off x="3666008" y="3431555"/>
            <a:ext cx="99146" cy="570398"/>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Connecteur droit avec flèche 22">
            <a:extLst>
              <a:ext uri="{FF2B5EF4-FFF2-40B4-BE49-F238E27FC236}">
                <a16:creationId xmlns:a16="http://schemas.microsoft.com/office/drawing/2014/main" id="{A5EEEC67-5A98-8045-A2F7-26775F58E224}"/>
              </a:ext>
            </a:extLst>
          </p:cNvPr>
          <p:cNvCxnSpPr>
            <a:cxnSpLocks/>
          </p:cNvCxnSpPr>
          <p:nvPr/>
        </p:nvCxnSpPr>
        <p:spPr>
          <a:xfrm flipH="1">
            <a:off x="3938512" y="1324724"/>
            <a:ext cx="1910444" cy="273671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5A5E6B28-1799-5C40-ABA8-4BE3802A8FDF}"/>
              </a:ext>
            </a:extLst>
          </p:cNvPr>
          <p:cNvSpPr/>
          <p:nvPr/>
        </p:nvSpPr>
        <p:spPr>
          <a:xfrm>
            <a:off x="3519989" y="4001953"/>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5" name="Ellipse 24">
            <a:extLst>
              <a:ext uri="{FF2B5EF4-FFF2-40B4-BE49-F238E27FC236}">
                <a16:creationId xmlns:a16="http://schemas.microsoft.com/office/drawing/2014/main" id="{F914C5CB-B901-7544-A4C7-69D7C709E6ED}"/>
              </a:ext>
            </a:extLst>
          </p:cNvPr>
          <p:cNvSpPr/>
          <p:nvPr/>
        </p:nvSpPr>
        <p:spPr>
          <a:xfrm>
            <a:off x="2350870" y="2466198"/>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27" name="Connecteur droit avec flèche 26">
            <a:extLst>
              <a:ext uri="{FF2B5EF4-FFF2-40B4-BE49-F238E27FC236}">
                <a16:creationId xmlns:a16="http://schemas.microsoft.com/office/drawing/2014/main" id="{BF6053E6-B0B2-7F4F-89C1-B21A7C728A21}"/>
              </a:ext>
            </a:extLst>
          </p:cNvPr>
          <p:cNvCxnSpPr>
            <a:cxnSpLocks/>
            <a:stCxn id="25" idx="7"/>
          </p:cNvCxnSpPr>
          <p:nvPr/>
        </p:nvCxnSpPr>
        <p:spPr>
          <a:xfrm flipV="1">
            <a:off x="2769393" y="2339072"/>
            <a:ext cx="162231" cy="199863"/>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28" name="ZoneTexte 27">
            <a:extLst>
              <a:ext uri="{FF2B5EF4-FFF2-40B4-BE49-F238E27FC236}">
                <a16:creationId xmlns:a16="http://schemas.microsoft.com/office/drawing/2014/main" id="{AC1A8CD4-4275-2442-A929-BA24388834D6}"/>
              </a:ext>
            </a:extLst>
          </p:cNvPr>
          <p:cNvSpPr txBox="1"/>
          <p:nvPr/>
        </p:nvSpPr>
        <p:spPr>
          <a:xfrm>
            <a:off x="3445777" y="4104450"/>
            <a:ext cx="948894" cy="276999"/>
          </a:xfrm>
          <a:prstGeom prst="rect">
            <a:avLst/>
          </a:prstGeom>
          <a:noFill/>
        </p:spPr>
        <p:txBody>
          <a:bodyPr wrap="square" rtlCol="0">
            <a:spAutoFit/>
          </a:bodyPr>
          <a:lstStyle/>
          <a:p>
            <a:r>
              <a:rPr lang="fr-FR" sz="1200" b="1" dirty="0" err="1"/>
              <a:t>Rennaz</a:t>
            </a:r>
            <a:endParaRPr lang="fr-FR" sz="1200" b="1" dirty="0"/>
          </a:p>
        </p:txBody>
      </p:sp>
      <p:cxnSp>
        <p:nvCxnSpPr>
          <p:cNvPr id="29" name="Connecteur droit avec flèche 28">
            <a:extLst>
              <a:ext uri="{FF2B5EF4-FFF2-40B4-BE49-F238E27FC236}">
                <a16:creationId xmlns:a16="http://schemas.microsoft.com/office/drawing/2014/main" id="{075AD882-758D-674E-A7A2-11F69376E6AF}"/>
              </a:ext>
            </a:extLst>
          </p:cNvPr>
          <p:cNvCxnSpPr>
            <a:cxnSpLocks/>
          </p:cNvCxnSpPr>
          <p:nvPr/>
        </p:nvCxnSpPr>
        <p:spPr>
          <a:xfrm flipV="1">
            <a:off x="3682953" y="3058997"/>
            <a:ext cx="2528236" cy="177642"/>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pic>
        <p:nvPicPr>
          <p:cNvPr id="30" name="Picture 2" descr="Kontakt - ibt Personal AG">
            <a:extLst>
              <a:ext uri="{FF2B5EF4-FFF2-40B4-BE49-F238E27FC236}">
                <a16:creationId xmlns:a16="http://schemas.microsoft.com/office/drawing/2014/main" id="{2C76ADA5-6EBD-E747-9AA3-7356974E882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45385" y="2939076"/>
            <a:ext cx="218841" cy="218841"/>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a:extLst>
              <a:ext uri="{FF2B5EF4-FFF2-40B4-BE49-F238E27FC236}">
                <a16:creationId xmlns:a16="http://schemas.microsoft.com/office/drawing/2014/main" id="{23D69561-D728-C04C-954B-04AB13D46520}"/>
              </a:ext>
            </a:extLst>
          </p:cNvPr>
          <p:cNvPicPr>
            <a:picLocks noChangeAspect="1"/>
          </p:cNvPicPr>
          <p:nvPr/>
        </p:nvPicPr>
        <p:blipFill>
          <a:blip r:embed="rId7"/>
          <a:stretch>
            <a:fillRect/>
          </a:stretch>
        </p:blipFill>
        <p:spPr>
          <a:xfrm>
            <a:off x="2470369" y="2543621"/>
            <a:ext cx="215900" cy="215900"/>
          </a:xfrm>
          <a:prstGeom prst="rect">
            <a:avLst/>
          </a:prstGeom>
        </p:spPr>
      </p:pic>
      <p:pic>
        <p:nvPicPr>
          <p:cNvPr id="32" name="Picture 2" descr="Kontakt - ibt Personal AG">
            <a:extLst>
              <a:ext uri="{FF2B5EF4-FFF2-40B4-BE49-F238E27FC236}">
                <a16:creationId xmlns:a16="http://schemas.microsoft.com/office/drawing/2014/main" id="{AF0D654C-1EFD-4D41-AA17-8DE1C8359A9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25464" y="5469304"/>
            <a:ext cx="218841" cy="218841"/>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avec flèche 32">
            <a:extLst>
              <a:ext uri="{FF2B5EF4-FFF2-40B4-BE49-F238E27FC236}">
                <a16:creationId xmlns:a16="http://schemas.microsoft.com/office/drawing/2014/main" id="{56A09AAC-CCFE-9E42-B259-1FB6EB6251A7}"/>
              </a:ext>
            </a:extLst>
          </p:cNvPr>
          <p:cNvCxnSpPr>
            <a:cxnSpLocks/>
          </p:cNvCxnSpPr>
          <p:nvPr/>
        </p:nvCxnSpPr>
        <p:spPr>
          <a:xfrm>
            <a:off x="4563031" y="5717476"/>
            <a:ext cx="262580" cy="322287"/>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34" name="ZoneTexte 33">
            <a:extLst>
              <a:ext uri="{FF2B5EF4-FFF2-40B4-BE49-F238E27FC236}">
                <a16:creationId xmlns:a16="http://schemas.microsoft.com/office/drawing/2014/main" id="{3CE2BCA9-F0DF-0648-ADDE-36B290D55CC7}"/>
              </a:ext>
            </a:extLst>
          </p:cNvPr>
          <p:cNvSpPr txBox="1"/>
          <p:nvPr/>
        </p:nvSpPr>
        <p:spPr>
          <a:xfrm>
            <a:off x="4947071" y="4269024"/>
            <a:ext cx="948894" cy="276999"/>
          </a:xfrm>
          <a:prstGeom prst="rect">
            <a:avLst/>
          </a:prstGeom>
          <a:noFill/>
        </p:spPr>
        <p:txBody>
          <a:bodyPr wrap="square" rtlCol="0">
            <a:spAutoFit/>
          </a:bodyPr>
          <a:lstStyle/>
          <a:p>
            <a:r>
              <a:rPr lang="fr-FR" sz="1200" dirty="0"/>
              <a:t>Leysin</a:t>
            </a:r>
          </a:p>
        </p:txBody>
      </p:sp>
      <p:sp>
        <p:nvSpPr>
          <p:cNvPr id="35" name="ZoneTexte 34">
            <a:extLst>
              <a:ext uri="{FF2B5EF4-FFF2-40B4-BE49-F238E27FC236}">
                <a16:creationId xmlns:a16="http://schemas.microsoft.com/office/drawing/2014/main" id="{8A419CA4-22D4-9F4F-9D98-35C08710DA6A}"/>
              </a:ext>
            </a:extLst>
          </p:cNvPr>
          <p:cNvSpPr txBox="1"/>
          <p:nvPr/>
        </p:nvSpPr>
        <p:spPr>
          <a:xfrm>
            <a:off x="5607656" y="4606165"/>
            <a:ext cx="1084713" cy="276999"/>
          </a:xfrm>
          <a:prstGeom prst="rect">
            <a:avLst/>
          </a:prstGeom>
          <a:noFill/>
        </p:spPr>
        <p:txBody>
          <a:bodyPr wrap="square" rtlCol="0">
            <a:spAutoFit/>
          </a:bodyPr>
          <a:lstStyle/>
          <a:p>
            <a:r>
              <a:rPr lang="fr-FR" sz="1200" dirty="0"/>
              <a:t>Les Diablerets</a:t>
            </a:r>
          </a:p>
        </p:txBody>
      </p:sp>
      <p:sp>
        <p:nvSpPr>
          <p:cNvPr id="36" name="ZoneTexte 35">
            <a:extLst>
              <a:ext uri="{FF2B5EF4-FFF2-40B4-BE49-F238E27FC236}">
                <a16:creationId xmlns:a16="http://schemas.microsoft.com/office/drawing/2014/main" id="{00BAA4DA-C186-BB46-9E80-9B07D4459A53}"/>
              </a:ext>
            </a:extLst>
          </p:cNvPr>
          <p:cNvSpPr txBox="1"/>
          <p:nvPr/>
        </p:nvSpPr>
        <p:spPr>
          <a:xfrm>
            <a:off x="5538820" y="2744317"/>
            <a:ext cx="1290163" cy="276999"/>
          </a:xfrm>
          <a:prstGeom prst="rect">
            <a:avLst/>
          </a:prstGeom>
          <a:noFill/>
        </p:spPr>
        <p:txBody>
          <a:bodyPr wrap="square" rtlCol="0">
            <a:spAutoFit/>
          </a:bodyPr>
          <a:lstStyle/>
          <a:p>
            <a:r>
              <a:rPr lang="fr-FR" sz="1200" dirty="0"/>
              <a:t>Château-</a:t>
            </a:r>
            <a:r>
              <a:rPr lang="fr-FR" sz="1200" dirty="0" err="1"/>
              <a:t>d'Oex</a:t>
            </a:r>
            <a:endParaRPr lang="fr-FR" sz="1200" dirty="0"/>
          </a:p>
        </p:txBody>
      </p:sp>
      <p:cxnSp>
        <p:nvCxnSpPr>
          <p:cNvPr id="37" name="Connecteur droit avec flèche 36">
            <a:extLst>
              <a:ext uri="{FF2B5EF4-FFF2-40B4-BE49-F238E27FC236}">
                <a16:creationId xmlns:a16="http://schemas.microsoft.com/office/drawing/2014/main" id="{7FD92A2B-F5EA-C440-A03B-AD7C5F40FA16}"/>
              </a:ext>
            </a:extLst>
          </p:cNvPr>
          <p:cNvCxnSpPr>
            <a:cxnSpLocks/>
            <a:stCxn id="25" idx="6"/>
            <a:endCxn id="42" idx="2"/>
          </p:cNvCxnSpPr>
          <p:nvPr/>
        </p:nvCxnSpPr>
        <p:spPr>
          <a:xfrm>
            <a:off x="2841200" y="2714536"/>
            <a:ext cx="478367" cy="335656"/>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38" name="ZoneTexte 37">
            <a:extLst>
              <a:ext uri="{FF2B5EF4-FFF2-40B4-BE49-F238E27FC236}">
                <a16:creationId xmlns:a16="http://schemas.microsoft.com/office/drawing/2014/main" id="{88421133-7EEE-8246-9802-86D7A4AB7EA4}"/>
              </a:ext>
            </a:extLst>
          </p:cNvPr>
          <p:cNvSpPr txBox="1"/>
          <p:nvPr/>
        </p:nvSpPr>
        <p:spPr>
          <a:xfrm>
            <a:off x="2631398" y="2195170"/>
            <a:ext cx="1290163" cy="276999"/>
          </a:xfrm>
          <a:prstGeom prst="rect">
            <a:avLst/>
          </a:prstGeom>
          <a:noFill/>
        </p:spPr>
        <p:txBody>
          <a:bodyPr wrap="square" rtlCol="0">
            <a:spAutoFit/>
          </a:bodyPr>
          <a:lstStyle/>
          <a:p>
            <a:r>
              <a:rPr lang="fr-FR" sz="1200" dirty="0"/>
              <a:t>Châtel-St-Denis</a:t>
            </a:r>
          </a:p>
        </p:txBody>
      </p:sp>
      <p:sp>
        <p:nvSpPr>
          <p:cNvPr id="39" name="Espace réservé du numéro de diapositive 90">
            <a:extLst>
              <a:ext uri="{FF2B5EF4-FFF2-40B4-BE49-F238E27FC236}">
                <a16:creationId xmlns:a16="http://schemas.microsoft.com/office/drawing/2014/main" id="{510EBB00-7BEF-A24A-8224-625E4128C288}"/>
              </a:ext>
            </a:extLst>
          </p:cNvPr>
          <p:cNvSpPr txBox="1">
            <a:spLocks/>
          </p:cNvSpPr>
          <p:nvPr/>
        </p:nvSpPr>
        <p:spPr>
          <a:xfrm>
            <a:off x="3649481" y="591502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31F53-981A-4E4C-AF69-EBD5CD4D87D0}" type="slidenum">
              <a:rPr lang="en-US" smtClean="0"/>
              <a:pPr/>
              <a:t>10</a:t>
            </a:fld>
            <a:endParaRPr lang="en-US"/>
          </a:p>
        </p:txBody>
      </p:sp>
      <p:sp>
        <p:nvSpPr>
          <p:cNvPr id="41" name="Ellipse 40">
            <a:extLst>
              <a:ext uri="{FF2B5EF4-FFF2-40B4-BE49-F238E27FC236}">
                <a16:creationId xmlns:a16="http://schemas.microsoft.com/office/drawing/2014/main" id="{626DEFBE-1034-1942-9D2F-E4DA934DB99F}"/>
              </a:ext>
            </a:extLst>
          </p:cNvPr>
          <p:cNvSpPr/>
          <p:nvPr/>
        </p:nvSpPr>
        <p:spPr>
          <a:xfrm>
            <a:off x="4203991" y="5263747"/>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2" name="Ellipse 41">
            <a:extLst>
              <a:ext uri="{FF2B5EF4-FFF2-40B4-BE49-F238E27FC236}">
                <a16:creationId xmlns:a16="http://schemas.microsoft.com/office/drawing/2014/main" id="{F8BB1779-637F-194E-86D2-8D9E30F8CE35}"/>
              </a:ext>
            </a:extLst>
          </p:cNvPr>
          <p:cNvSpPr/>
          <p:nvPr/>
        </p:nvSpPr>
        <p:spPr>
          <a:xfrm>
            <a:off x="3319567" y="2801854"/>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3" name="ZoneTexte 42">
            <a:extLst>
              <a:ext uri="{FF2B5EF4-FFF2-40B4-BE49-F238E27FC236}">
                <a16:creationId xmlns:a16="http://schemas.microsoft.com/office/drawing/2014/main" id="{93B4B4C3-7EBD-674F-9F8E-FD9F6C27843C}"/>
              </a:ext>
            </a:extLst>
          </p:cNvPr>
          <p:cNvSpPr txBox="1"/>
          <p:nvPr/>
        </p:nvSpPr>
        <p:spPr>
          <a:xfrm>
            <a:off x="203340" y="4085973"/>
            <a:ext cx="2910552" cy="2031325"/>
          </a:xfrm>
          <a:prstGeom prst="rect">
            <a:avLst/>
          </a:prstGeom>
          <a:noFill/>
        </p:spPr>
        <p:txBody>
          <a:bodyPr wrap="square" rtlCol="0">
            <a:spAutoFit/>
          </a:bodyPr>
          <a:lstStyle/>
          <a:p>
            <a:pPr marL="285750" indent="-285750">
              <a:buFontTx/>
              <a:buChar char="-"/>
            </a:pPr>
            <a:r>
              <a:rPr lang="fr-FR" dirty="0"/>
              <a:t>Stock à l'Hôpital de </a:t>
            </a:r>
            <a:r>
              <a:rPr lang="fr-FR" dirty="0" err="1"/>
              <a:t>Rennaz</a:t>
            </a:r>
            <a:endParaRPr lang="fr-FR" dirty="0"/>
          </a:p>
          <a:p>
            <a:pPr marL="285750" indent="-285750">
              <a:buFontTx/>
              <a:buChar char="-"/>
            </a:pPr>
            <a:r>
              <a:rPr lang="fr-FR" dirty="0"/>
              <a:t>Gros chargements !</a:t>
            </a:r>
          </a:p>
          <a:p>
            <a:pPr marL="285750" indent="-285750">
              <a:buFontTx/>
              <a:buChar char="-"/>
            </a:pPr>
            <a:r>
              <a:rPr lang="fr-FR" dirty="0"/>
              <a:t>Utilisation du réseau dans son intégralité.</a:t>
            </a:r>
          </a:p>
          <a:p>
            <a:pPr marL="285750" indent="-285750">
              <a:buFontTx/>
              <a:buChar char="-"/>
            </a:pPr>
            <a:r>
              <a:rPr lang="fr-FR" dirty="0"/>
              <a:t>Livraison dans les 1 à 4 heures.</a:t>
            </a:r>
          </a:p>
        </p:txBody>
      </p:sp>
      <p:pic>
        <p:nvPicPr>
          <p:cNvPr id="46" name="Image 45">
            <a:extLst>
              <a:ext uri="{FF2B5EF4-FFF2-40B4-BE49-F238E27FC236}">
                <a16:creationId xmlns:a16="http://schemas.microsoft.com/office/drawing/2014/main" id="{DA8589B1-E70D-A54A-BC19-A0ADE12D0B7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119933" y="4879425"/>
            <a:ext cx="2931628" cy="1867150"/>
          </a:xfrm>
          <a:prstGeom prst="rect">
            <a:avLst/>
          </a:prstGeom>
        </p:spPr>
      </p:pic>
      <p:pic>
        <p:nvPicPr>
          <p:cNvPr id="48" name="Image 47">
            <a:extLst>
              <a:ext uri="{FF2B5EF4-FFF2-40B4-BE49-F238E27FC236}">
                <a16:creationId xmlns:a16="http://schemas.microsoft.com/office/drawing/2014/main" id="{FA7882ED-1201-7143-9ED5-014A05157F1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658159" y="3649648"/>
            <a:ext cx="2360575" cy="2894370"/>
          </a:xfrm>
          <a:prstGeom prst="rect">
            <a:avLst/>
          </a:prstGeom>
        </p:spPr>
      </p:pic>
      <p:pic>
        <p:nvPicPr>
          <p:cNvPr id="50" name="Image 49">
            <a:extLst>
              <a:ext uri="{FF2B5EF4-FFF2-40B4-BE49-F238E27FC236}">
                <a16:creationId xmlns:a16="http://schemas.microsoft.com/office/drawing/2014/main" id="{C1BB233D-72A5-4647-A010-39F0388B559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878518" y="3117833"/>
            <a:ext cx="2068466" cy="1609253"/>
          </a:xfrm>
          <a:prstGeom prst="rect">
            <a:avLst/>
          </a:prstGeom>
        </p:spPr>
      </p:pic>
    </p:spTree>
    <p:extLst>
      <p:ext uri="{BB962C8B-B14F-4D97-AF65-F5344CB8AC3E}">
        <p14:creationId xmlns:p14="http://schemas.microsoft.com/office/powerpoint/2010/main" val="1390818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9AC6F0-D695-4D49-A7EC-EA5C27FFC79E}"/>
              </a:ext>
            </a:extLst>
          </p:cNvPr>
          <p:cNvSpPr>
            <a:spLocks noGrp="1"/>
          </p:cNvSpPr>
          <p:nvPr>
            <p:ph type="title"/>
          </p:nvPr>
        </p:nvSpPr>
        <p:spPr/>
        <p:txBody>
          <a:bodyPr/>
          <a:lstStyle/>
          <a:p>
            <a:r>
              <a:rPr lang="fr-FR" b="1" dirty="0"/>
              <a:t>Livraison de courses à domicile</a:t>
            </a:r>
          </a:p>
        </p:txBody>
      </p:sp>
      <p:sp>
        <p:nvSpPr>
          <p:cNvPr id="4" name="Espace réservé du numéro de diapositive 3">
            <a:extLst>
              <a:ext uri="{FF2B5EF4-FFF2-40B4-BE49-F238E27FC236}">
                <a16:creationId xmlns:a16="http://schemas.microsoft.com/office/drawing/2014/main" id="{075BA82A-3424-E84F-A1B2-B7B612653A2A}"/>
              </a:ext>
            </a:extLst>
          </p:cNvPr>
          <p:cNvSpPr>
            <a:spLocks noGrp="1"/>
          </p:cNvSpPr>
          <p:nvPr>
            <p:ph type="sldNum" sz="quarter" idx="12"/>
          </p:nvPr>
        </p:nvSpPr>
        <p:spPr/>
        <p:txBody>
          <a:bodyPr/>
          <a:lstStyle/>
          <a:p>
            <a:fld id="{80331F53-981A-4E4C-AF69-EBD5CD4D87D0}" type="slidenum">
              <a:rPr lang="en-US" smtClean="0"/>
              <a:t>11</a:t>
            </a:fld>
            <a:endParaRPr lang="en-US" dirty="0"/>
          </a:p>
        </p:txBody>
      </p:sp>
      <p:pic>
        <p:nvPicPr>
          <p:cNvPr id="6" name="Image 5">
            <a:extLst>
              <a:ext uri="{FF2B5EF4-FFF2-40B4-BE49-F238E27FC236}">
                <a16:creationId xmlns:a16="http://schemas.microsoft.com/office/drawing/2014/main" id="{F7E9E6E4-D1F3-824F-B661-068DD233AD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10600" y="2001219"/>
            <a:ext cx="3316261" cy="4421681"/>
          </a:xfrm>
          <a:prstGeom prst="rect">
            <a:avLst/>
          </a:prstGeom>
        </p:spPr>
      </p:pic>
      <p:pic>
        <p:nvPicPr>
          <p:cNvPr id="8" name="Image 7">
            <a:extLst>
              <a:ext uri="{FF2B5EF4-FFF2-40B4-BE49-F238E27FC236}">
                <a16:creationId xmlns:a16="http://schemas.microsoft.com/office/drawing/2014/main" id="{D29AAD33-84E1-B043-9284-B6175F446B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92314" y="3896180"/>
            <a:ext cx="4362138" cy="2520495"/>
          </a:xfrm>
          <a:prstGeom prst="rect">
            <a:avLst/>
          </a:prstGeom>
        </p:spPr>
      </p:pic>
      <p:sp>
        <p:nvSpPr>
          <p:cNvPr id="9" name="ZoneTexte 8">
            <a:extLst>
              <a:ext uri="{FF2B5EF4-FFF2-40B4-BE49-F238E27FC236}">
                <a16:creationId xmlns:a16="http://schemas.microsoft.com/office/drawing/2014/main" id="{F3252F01-BC80-7F4F-836D-EE853EA56DC0}"/>
              </a:ext>
            </a:extLst>
          </p:cNvPr>
          <p:cNvSpPr txBox="1"/>
          <p:nvPr/>
        </p:nvSpPr>
        <p:spPr>
          <a:xfrm>
            <a:off x="838200" y="1608840"/>
            <a:ext cx="7477664" cy="2031325"/>
          </a:xfrm>
          <a:prstGeom prst="rect">
            <a:avLst/>
          </a:prstGeom>
          <a:noFill/>
        </p:spPr>
        <p:txBody>
          <a:bodyPr wrap="square" rtlCol="0">
            <a:spAutoFit/>
          </a:bodyPr>
          <a:lstStyle/>
          <a:p>
            <a:r>
              <a:rPr lang="fr-FR" b="1" dirty="0" err="1"/>
              <a:t>DringDring</a:t>
            </a:r>
            <a:endParaRPr lang="fr-FR" b="1" dirty="0"/>
          </a:p>
          <a:p>
            <a:r>
              <a:rPr lang="fr-FR" dirty="0"/>
              <a:t>Partenariat avec Manor, Coop et les commerces de Vevey - La Tour-de-</a:t>
            </a:r>
            <a:r>
              <a:rPr lang="fr-FR" dirty="0" err="1"/>
              <a:t>Peilz</a:t>
            </a:r>
            <a:endParaRPr lang="fr-FR" dirty="0"/>
          </a:p>
          <a:p>
            <a:r>
              <a:rPr lang="fr-FR" dirty="0"/>
              <a:t>Le client fait ses courses, nous les transportons à domicile.</a:t>
            </a:r>
          </a:p>
          <a:p>
            <a:endParaRPr lang="fr-FR" dirty="0"/>
          </a:p>
          <a:p>
            <a:r>
              <a:rPr lang="fr-FR" b="1" dirty="0" err="1"/>
              <a:t>Youpaq</a:t>
            </a:r>
            <a:r>
              <a:rPr lang="fr-FR" b="1" dirty="0"/>
              <a:t> – </a:t>
            </a:r>
            <a:r>
              <a:rPr lang="fr-FR" b="1" dirty="0" err="1"/>
              <a:t>MyLocalStore</a:t>
            </a:r>
            <a:endParaRPr lang="fr-FR" b="1" dirty="0"/>
          </a:p>
          <a:p>
            <a:r>
              <a:rPr lang="fr-FR" dirty="0"/>
              <a:t>Partenariat avec des commerces de la région. </a:t>
            </a:r>
          </a:p>
          <a:p>
            <a:r>
              <a:rPr lang="fr-FR" dirty="0"/>
              <a:t>Commande par internet, livraison à domicile le lendemain.</a:t>
            </a:r>
          </a:p>
        </p:txBody>
      </p:sp>
      <p:sp>
        <p:nvSpPr>
          <p:cNvPr id="10" name="Rectangle 9">
            <a:extLst>
              <a:ext uri="{FF2B5EF4-FFF2-40B4-BE49-F238E27FC236}">
                <a16:creationId xmlns:a16="http://schemas.microsoft.com/office/drawing/2014/main" id="{19BC9C0F-0BAE-6E41-B04F-87A7F6E040AA}"/>
              </a:ext>
            </a:extLst>
          </p:cNvPr>
          <p:cNvSpPr/>
          <p:nvPr/>
        </p:nvSpPr>
        <p:spPr>
          <a:xfrm>
            <a:off x="478411" y="4279264"/>
            <a:ext cx="3457755" cy="1754326"/>
          </a:xfrm>
          <a:prstGeom prst="rect">
            <a:avLst/>
          </a:prstGeom>
          <a:ln>
            <a:solidFill>
              <a:schemeClr val="tx1"/>
            </a:solidFill>
          </a:ln>
        </p:spPr>
        <p:txBody>
          <a:bodyPr wrap="square">
            <a:spAutoFit/>
          </a:bodyPr>
          <a:lstStyle/>
          <a:p>
            <a:r>
              <a:rPr lang="fr-FR" dirty="0"/>
              <a:t>En cette période particulière de confinement, nos services sont particulièrement appréciés.  </a:t>
            </a:r>
          </a:p>
          <a:p>
            <a:endParaRPr lang="fr-FR" dirty="0"/>
          </a:p>
          <a:p>
            <a:r>
              <a:rPr lang="fr-FR" dirty="0"/>
              <a:t>Le nombre de commandes </a:t>
            </a:r>
            <a:r>
              <a:rPr lang="fr-FR" dirty="0" err="1"/>
              <a:t>Youpaq</a:t>
            </a:r>
            <a:r>
              <a:rPr lang="fr-FR" dirty="0"/>
              <a:t> et </a:t>
            </a:r>
            <a:r>
              <a:rPr lang="fr-FR" dirty="0" err="1"/>
              <a:t>mylocalstore</a:t>
            </a:r>
            <a:r>
              <a:rPr lang="fr-FR" dirty="0"/>
              <a:t> ont explosé ! </a:t>
            </a:r>
          </a:p>
        </p:txBody>
      </p:sp>
    </p:spTree>
    <p:extLst>
      <p:ext uri="{BB962C8B-B14F-4D97-AF65-F5344CB8AC3E}">
        <p14:creationId xmlns:p14="http://schemas.microsoft.com/office/powerpoint/2010/main" val="1054610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E44848-A280-FE4D-9B81-BD79D5D4D11D}"/>
              </a:ext>
            </a:extLst>
          </p:cNvPr>
          <p:cNvSpPr>
            <a:spLocks noGrp="1"/>
          </p:cNvSpPr>
          <p:nvPr>
            <p:ph type="title"/>
          </p:nvPr>
        </p:nvSpPr>
        <p:spPr/>
        <p:txBody>
          <a:bodyPr/>
          <a:lstStyle/>
          <a:p>
            <a:r>
              <a:rPr lang="fr-FR" b="1" dirty="0"/>
              <a:t>Comment ça marche en vrai ?</a:t>
            </a:r>
          </a:p>
        </p:txBody>
      </p:sp>
      <p:sp>
        <p:nvSpPr>
          <p:cNvPr id="4" name="Espace réservé du numéro de diapositive 3">
            <a:extLst>
              <a:ext uri="{FF2B5EF4-FFF2-40B4-BE49-F238E27FC236}">
                <a16:creationId xmlns:a16="http://schemas.microsoft.com/office/drawing/2014/main" id="{1C7D7899-3A2D-8640-8B2F-F33FB124F94B}"/>
              </a:ext>
            </a:extLst>
          </p:cNvPr>
          <p:cNvSpPr>
            <a:spLocks noGrp="1"/>
          </p:cNvSpPr>
          <p:nvPr>
            <p:ph type="sldNum" sz="quarter" idx="12"/>
          </p:nvPr>
        </p:nvSpPr>
        <p:spPr/>
        <p:txBody>
          <a:bodyPr/>
          <a:lstStyle/>
          <a:p>
            <a:fld id="{80331F53-981A-4E4C-AF69-EBD5CD4D87D0}" type="slidenum">
              <a:rPr lang="en-US" smtClean="0"/>
              <a:t>12</a:t>
            </a:fld>
            <a:endParaRPr lang="en-US" dirty="0"/>
          </a:p>
        </p:txBody>
      </p:sp>
      <p:grpSp>
        <p:nvGrpSpPr>
          <p:cNvPr id="11" name="Groupe 10">
            <a:extLst>
              <a:ext uri="{FF2B5EF4-FFF2-40B4-BE49-F238E27FC236}">
                <a16:creationId xmlns:a16="http://schemas.microsoft.com/office/drawing/2014/main" id="{B9E30040-9D99-4D47-BE2B-7A61C9A438F2}"/>
              </a:ext>
            </a:extLst>
          </p:cNvPr>
          <p:cNvGrpSpPr/>
          <p:nvPr/>
        </p:nvGrpSpPr>
        <p:grpSpPr>
          <a:xfrm>
            <a:off x="75044" y="1444279"/>
            <a:ext cx="6498379" cy="4972396"/>
            <a:chOff x="7938052" y="1885604"/>
            <a:chExt cx="3596490" cy="3281708"/>
          </a:xfrm>
        </p:grpSpPr>
        <p:pic>
          <p:nvPicPr>
            <p:cNvPr id="12" name="Image 11">
              <a:extLst>
                <a:ext uri="{FF2B5EF4-FFF2-40B4-BE49-F238E27FC236}">
                  <a16:creationId xmlns:a16="http://schemas.microsoft.com/office/drawing/2014/main" id="{3D9102F9-ADAE-8841-83D2-838E6F2E04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38052" y="1885604"/>
              <a:ext cx="3591139" cy="3091107"/>
            </a:xfrm>
            <a:prstGeom prst="rect">
              <a:avLst/>
            </a:prstGeom>
          </p:spPr>
        </p:pic>
        <p:sp>
          <p:nvSpPr>
            <p:cNvPr id="13" name="Rectangle 12">
              <a:extLst>
                <a:ext uri="{FF2B5EF4-FFF2-40B4-BE49-F238E27FC236}">
                  <a16:creationId xmlns:a16="http://schemas.microsoft.com/office/drawing/2014/main" id="{46650325-7C61-F94C-BE97-A3EA496AC26C}"/>
                </a:ext>
              </a:extLst>
            </p:cNvPr>
            <p:cNvSpPr/>
            <p:nvPr/>
          </p:nvSpPr>
          <p:spPr>
            <a:xfrm>
              <a:off x="7938052" y="3314989"/>
              <a:ext cx="1676820" cy="1852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D3031065-85F4-2E4E-8B1A-FCFBB44EB0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33590" y="4707444"/>
              <a:ext cx="400952" cy="158936"/>
            </a:xfrm>
            <a:prstGeom prst="rect">
              <a:avLst/>
            </a:prstGeom>
          </p:spPr>
        </p:pic>
        <p:pic>
          <p:nvPicPr>
            <p:cNvPr id="15" name="Image 14">
              <a:extLst>
                <a:ext uri="{FF2B5EF4-FFF2-40B4-BE49-F238E27FC236}">
                  <a16:creationId xmlns:a16="http://schemas.microsoft.com/office/drawing/2014/main" id="{FB75BC77-C679-F94B-8245-7157F582F9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3625"/>
            <a:stretch/>
          </p:blipFill>
          <p:spPr>
            <a:xfrm>
              <a:off x="9625236" y="4887884"/>
              <a:ext cx="1903955" cy="83851"/>
            </a:xfrm>
            <a:prstGeom prst="rect">
              <a:avLst/>
            </a:prstGeom>
          </p:spPr>
        </p:pic>
      </p:grpSp>
      <p:cxnSp>
        <p:nvCxnSpPr>
          <p:cNvPr id="17" name="Connecteur droit avec flèche 16">
            <a:extLst>
              <a:ext uri="{FF2B5EF4-FFF2-40B4-BE49-F238E27FC236}">
                <a16:creationId xmlns:a16="http://schemas.microsoft.com/office/drawing/2014/main" id="{4062B7F3-F80D-F14B-9180-FC0B76EB905E}"/>
              </a:ext>
            </a:extLst>
          </p:cNvPr>
          <p:cNvCxnSpPr>
            <a:cxnSpLocks/>
          </p:cNvCxnSpPr>
          <p:nvPr/>
        </p:nvCxnSpPr>
        <p:spPr>
          <a:xfrm flipH="1" flipV="1">
            <a:off x="562532" y="1967526"/>
            <a:ext cx="1775436" cy="725144"/>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Connecteur droit avec flèche 17">
            <a:extLst>
              <a:ext uri="{FF2B5EF4-FFF2-40B4-BE49-F238E27FC236}">
                <a16:creationId xmlns:a16="http://schemas.microsoft.com/office/drawing/2014/main" id="{3F2112F2-C371-E248-A1C9-6225C42C569F}"/>
              </a:ext>
            </a:extLst>
          </p:cNvPr>
          <p:cNvCxnSpPr>
            <a:cxnSpLocks/>
            <a:stCxn id="25" idx="5"/>
            <a:endCxn id="24" idx="1"/>
          </p:cNvCxnSpPr>
          <p:nvPr/>
        </p:nvCxnSpPr>
        <p:spPr>
          <a:xfrm>
            <a:off x="2769393" y="2890137"/>
            <a:ext cx="822403" cy="1184553"/>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Connecteur droit avec flèche 18">
            <a:extLst>
              <a:ext uri="{FF2B5EF4-FFF2-40B4-BE49-F238E27FC236}">
                <a16:creationId xmlns:a16="http://schemas.microsoft.com/office/drawing/2014/main" id="{FE755C39-F28A-004E-B964-1993C742365F}"/>
              </a:ext>
            </a:extLst>
          </p:cNvPr>
          <p:cNvCxnSpPr>
            <a:cxnSpLocks/>
          </p:cNvCxnSpPr>
          <p:nvPr/>
        </p:nvCxnSpPr>
        <p:spPr>
          <a:xfrm flipV="1">
            <a:off x="4540690" y="4475232"/>
            <a:ext cx="569843" cy="808382"/>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Connecteur droit avec flèche 19">
            <a:extLst>
              <a:ext uri="{FF2B5EF4-FFF2-40B4-BE49-F238E27FC236}">
                <a16:creationId xmlns:a16="http://schemas.microsoft.com/office/drawing/2014/main" id="{F9D8F5F6-8A3F-2341-B76A-ABD0727D489D}"/>
              </a:ext>
            </a:extLst>
          </p:cNvPr>
          <p:cNvCxnSpPr>
            <a:cxnSpLocks/>
          </p:cNvCxnSpPr>
          <p:nvPr/>
        </p:nvCxnSpPr>
        <p:spPr>
          <a:xfrm flipV="1">
            <a:off x="4646707" y="4879424"/>
            <a:ext cx="1632432" cy="471980"/>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Connecteur droit avec flèche 20">
            <a:extLst>
              <a:ext uri="{FF2B5EF4-FFF2-40B4-BE49-F238E27FC236}">
                <a16:creationId xmlns:a16="http://schemas.microsoft.com/office/drawing/2014/main" id="{BDEE4A49-5589-4F4D-86A3-1EBB307FB834}"/>
              </a:ext>
            </a:extLst>
          </p:cNvPr>
          <p:cNvCxnSpPr>
            <a:cxnSpLocks/>
            <a:stCxn id="24" idx="5"/>
          </p:cNvCxnSpPr>
          <p:nvPr/>
        </p:nvCxnSpPr>
        <p:spPr>
          <a:xfrm>
            <a:off x="3938512" y="4425892"/>
            <a:ext cx="443152" cy="831731"/>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Connecteur droit avec flèche 21">
            <a:extLst>
              <a:ext uri="{FF2B5EF4-FFF2-40B4-BE49-F238E27FC236}">
                <a16:creationId xmlns:a16="http://schemas.microsoft.com/office/drawing/2014/main" id="{A9C03ED9-9BB5-AB41-BE59-8F366E02D732}"/>
              </a:ext>
            </a:extLst>
          </p:cNvPr>
          <p:cNvCxnSpPr>
            <a:cxnSpLocks/>
            <a:stCxn id="24" idx="0"/>
          </p:cNvCxnSpPr>
          <p:nvPr/>
        </p:nvCxnSpPr>
        <p:spPr>
          <a:xfrm flipH="1" flipV="1">
            <a:off x="3666008" y="3431555"/>
            <a:ext cx="99146" cy="570398"/>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24" name="Ellipse 23">
            <a:extLst>
              <a:ext uri="{FF2B5EF4-FFF2-40B4-BE49-F238E27FC236}">
                <a16:creationId xmlns:a16="http://schemas.microsoft.com/office/drawing/2014/main" id="{5A5E6B28-1799-5C40-ABA8-4BE3802A8FDF}"/>
              </a:ext>
            </a:extLst>
          </p:cNvPr>
          <p:cNvSpPr/>
          <p:nvPr/>
        </p:nvSpPr>
        <p:spPr>
          <a:xfrm>
            <a:off x="3519989" y="4001953"/>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5" name="Ellipse 24">
            <a:extLst>
              <a:ext uri="{FF2B5EF4-FFF2-40B4-BE49-F238E27FC236}">
                <a16:creationId xmlns:a16="http://schemas.microsoft.com/office/drawing/2014/main" id="{F914C5CB-B901-7544-A4C7-69D7C709E6ED}"/>
              </a:ext>
            </a:extLst>
          </p:cNvPr>
          <p:cNvSpPr/>
          <p:nvPr/>
        </p:nvSpPr>
        <p:spPr>
          <a:xfrm>
            <a:off x="2350870" y="2466198"/>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27" name="Connecteur droit avec flèche 26">
            <a:extLst>
              <a:ext uri="{FF2B5EF4-FFF2-40B4-BE49-F238E27FC236}">
                <a16:creationId xmlns:a16="http://schemas.microsoft.com/office/drawing/2014/main" id="{BF6053E6-B0B2-7F4F-89C1-B21A7C728A21}"/>
              </a:ext>
            </a:extLst>
          </p:cNvPr>
          <p:cNvCxnSpPr>
            <a:cxnSpLocks/>
            <a:stCxn id="25" idx="7"/>
          </p:cNvCxnSpPr>
          <p:nvPr/>
        </p:nvCxnSpPr>
        <p:spPr>
          <a:xfrm flipV="1">
            <a:off x="2769393" y="2339072"/>
            <a:ext cx="162231" cy="199863"/>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28" name="ZoneTexte 27">
            <a:extLst>
              <a:ext uri="{FF2B5EF4-FFF2-40B4-BE49-F238E27FC236}">
                <a16:creationId xmlns:a16="http://schemas.microsoft.com/office/drawing/2014/main" id="{AC1A8CD4-4275-2442-A929-BA24388834D6}"/>
              </a:ext>
            </a:extLst>
          </p:cNvPr>
          <p:cNvSpPr txBox="1"/>
          <p:nvPr/>
        </p:nvSpPr>
        <p:spPr>
          <a:xfrm>
            <a:off x="3445777" y="4104450"/>
            <a:ext cx="948894" cy="276999"/>
          </a:xfrm>
          <a:prstGeom prst="rect">
            <a:avLst/>
          </a:prstGeom>
          <a:noFill/>
        </p:spPr>
        <p:txBody>
          <a:bodyPr wrap="square" rtlCol="0">
            <a:spAutoFit/>
          </a:bodyPr>
          <a:lstStyle/>
          <a:p>
            <a:r>
              <a:rPr lang="fr-FR" sz="1200" b="1" dirty="0" err="1"/>
              <a:t>Rennaz</a:t>
            </a:r>
            <a:endParaRPr lang="fr-FR" sz="1200" b="1" dirty="0"/>
          </a:p>
        </p:txBody>
      </p:sp>
      <p:cxnSp>
        <p:nvCxnSpPr>
          <p:cNvPr id="29" name="Connecteur droit avec flèche 28">
            <a:extLst>
              <a:ext uri="{FF2B5EF4-FFF2-40B4-BE49-F238E27FC236}">
                <a16:creationId xmlns:a16="http://schemas.microsoft.com/office/drawing/2014/main" id="{075AD882-758D-674E-A7A2-11F69376E6AF}"/>
              </a:ext>
            </a:extLst>
          </p:cNvPr>
          <p:cNvCxnSpPr>
            <a:cxnSpLocks/>
          </p:cNvCxnSpPr>
          <p:nvPr/>
        </p:nvCxnSpPr>
        <p:spPr>
          <a:xfrm flipV="1">
            <a:off x="3682953" y="3058997"/>
            <a:ext cx="2528236" cy="177642"/>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pic>
        <p:nvPicPr>
          <p:cNvPr id="30" name="Picture 2" descr="Kontakt - ibt Personal AG">
            <a:extLst>
              <a:ext uri="{FF2B5EF4-FFF2-40B4-BE49-F238E27FC236}">
                <a16:creationId xmlns:a16="http://schemas.microsoft.com/office/drawing/2014/main" id="{2C76ADA5-6EBD-E747-9AA3-7356974E882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45385" y="2939076"/>
            <a:ext cx="218841" cy="218841"/>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a:extLst>
              <a:ext uri="{FF2B5EF4-FFF2-40B4-BE49-F238E27FC236}">
                <a16:creationId xmlns:a16="http://schemas.microsoft.com/office/drawing/2014/main" id="{23D69561-D728-C04C-954B-04AB13D46520}"/>
              </a:ext>
            </a:extLst>
          </p:cNvPr>
          <p:cNvPicPr>
            <a:picLocks noChangeAspect="1"/>
          </p:cNvPicPr>
          <p:nvPr/>
        </p:nvPicPr>
        <p:blipFill>
          <a:blip r:embed="rId6"/>
          <a:stretch>
            <a:fillRect/>
          </a:stretch>
        </p:blipFill>
        <p:spPr>
          <a:xfrm>
            <a:off x="2470369" y="2543621"/>
            <a:ext cx="215900" cy="215900"/>
          </a:xfrm>
          <a:prstGeom prst="rect">
            <a:avLst/>
          </a:prstGeom>
        </p:spPr>
      </p:pic>
      <p:pic>
        <p:nvPicPr>
          <p:cNvPr id="32" name="Picture 2" descr="Kontakt - ibt Personal AG">
            <a:extLst>
              <a:ext uri="{FF2B5EF4-FFF2-40B4-BE49-F238E27FC236}">
                <a16:creationId xmlns:a16="http://schemas.microsoft.com/office/drawing/2014/main" id="{AF0D654C-1EFD-4D41-AA17-8DE1C8359A9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25464" y="5469304"/>
            <a:ext cx="218841" cy="218841"/>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Connecteur droit avec flèche 32">
            <a:extLst>
              <a:ext uri="{FF2B5EF4-FFF2-40B4-BE49-F238E27FC236}">
                <a16:creationId xmlns:a16="http://schemas.microsoft.com/office/drawing/2014/main" id="{56A09AAC-CCFE-9E42-B259-1FB6EB6251A7}"/>
              </a:ext>
            </a:extLst>
          </p:cNvPr>
          <p:cNvCxnSpPr>
            <a:cxnSpLocks/>
          </p:cNvCxnSpPr>
          <p:nvPr/>
        </p:nvCxnSpPr>
        <p:spPr>
          <a:xfrm>
            <a:off x="4563031" y="5717476"/>
            <a:ext cx="262580" cy="322287"/>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34" name="ZoneTexte 33">
            <a:extLst>
              <a:ext uri="{FF2B5EF4-FFF2-40B4-BE49-F238E27FC236}">
                <a16:creationId xmlns:a16="http://schemas.microsoft.com/office/drawing/2014/main" id="{3CE2BCA9-F0DF-0648-ADDE-36B290D55CC7}"/>
              </a:ext>
            </a:extLst>
          </p:cNvPr>
          <p:cNvSpPr txBox="1"/>
          <p:nvPr/>
        </p:nvSpPr>
        <p:spPr>
          <a:xfrm>
            <a:off x="4947071" y="4269024"/>
            <a:ext cx="948894" cy="276999"/>
          </a:xfrm>
          <a:prstGeom prst="rect">
            <a:avLst/>
          </a:prstGeom>
          <a:noFill/>
        </p:spPr>
        <p:txBody>
          <a:bodyPr wrap="square" rtlCol="0">
            <a:spAutoFit/>
          </a:bodyPr>
          <a:lstStyle/>
          <a:p>
            <a:r>
              <a:rPr lang="fr-FR" sz="1200" dirty="0"/>
              <a:t>Leysin</a:t>
            </a:r>
          </a:p>
        </p:txBody>
      </p:sp>
      <p:sp>
        <p:nvSpPr>
          <p:cNvPr id="35" name="ZoneTexte 34">
            <a:extLst>
              <a:ext uri="{FF2B5EF4-FFF2-40B4-BE49-F238E27FC236}">
                <a16:creationId xmlns:a16="http://schemas.microsoft.com/office/drawing/2014/main" id="{8A419CA4-22D4-9F4F-9D98-35C08710DA6A}"/>
              </a:ext>
            </a:extLst>
          </p:cNvPr>
          <p:cNvSpPr txBox="1"/>
          <p:nvPr/>
        </p:nvSpPr>
        <p:spPr>
          <a:xfrm>
            <a:off x="5607656" y="4606165"/>
            <a:ext cx="1084713" cy="276999"/>
          </a:xfrm>
          <a:prstGeom prst="rect">
            <a:avLst/>
          </a:prstGeom>
          <a:noFill/>
        </p:spPr>
        <p:txBody>
          <a:bodyPr wrap="square" rtlCol="0">
            <a:spAutoFit/>
          </a:bodyPr>
          <a:lstStyle/>
          <a:p>
            <a:r>
              <a:rPr lang="fr-FR" sz="1200" dirty="0"/>
              <a:t>Les Diablerets</a:t>
            </a:r>
          </a:p>
        </p:txBody>
      </p:sp>
      <p:sp>
        <p:nvSpPr>
          <p:cNvPr id="36" name="ZoneTexte 35">
            <a:extLst>
              <a:ext uri="{FF2B5EF4-FFF2-40B4-BE49-F238E27FC236}">
                <a16:creationId xmlns:a16="http://schemas.microsoft.com/office/drawing/2014/main" id="{00BAA4DA-C186-BB46-9E80-9B07D4459A53}"/>
              </a:ext>
            </a:extLst>
          </p:cNvPr>
          <p:cNvSpPr txBox="1"/>
          <p:nvPr/>
        </p:nvSpPr>
        <p:spPr>
          <a:xfrm>
            <a:off x="5538820" y="2744317"/>
            <a:ext cx="1290163" cy="276999"/>
          </a:xfrm>
          <a:prstGeom prst="rect">
            <a:avLst/>
          </a:prstGeom>
          <a:noFill/>
        </p:spPr>
        <p:txBody>
          <a:bodyPr wrap="square" rtlCol="0">
            <a:spAutoFit/>
          </a:bodyPr>
          <a:lstStyle/>
          <a:p>
            <a:r>
              <a:rPr lang="fr-FR" sz="1200" dirty="0"/>
              <a:t>Château-</a:t>
            </a:r>
            <a:r>
              <a:rPr lang="fr-FR" sz="1200" dirty="0" err="1"/>
              <a:t>d'Oex</a:t>
            </a:r>
            <a:endParaRPr lang="fr-FR" sz="1200" dirty="0"/>
          </a:p>
        </p:txBody>
      </p:sp>
      <p:cxnSp>
        <p:nvCxnSpPr>
          <p:cNvPr id="37" name="Connecteur droit avec flèche 36">
            <a:extLst>
              <a:ext uri="{FF2B5EF4-FFF2-40B4-BE49-F238E27FC236}">
                <a16:creationId xmlns:a16="http://schemas.microsoft.com/office/drawing/2014/main" id="{7FD92A2B-F5EA-C440-A03B-AD7C5F40FA16}"/>
              </a:ext>
            </a:extLst>
          </p:cNvPr>
          <p:cNvCxnSpPr>
            <a:cxnSpLocks/>
            <a:stCxn id="25" idx="6"/>
            <a:endCxn id="42" idx="2"/>
          </p:cNvCxnSpPr>
          <p:nvPr/>
        </p:nvCxnSpPr>
        <p:spPr>
          <a:xfrm>
            <a:off x="2841200" y="2714536"/>
            <a:ext cx="478367" cy="335656"/>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38" name="ZoneTexte 37">
            <a:extLst>
              <a:ext uri="{FF2B5EF4-FFF2-40B4-BE49-F238E27FC236}">
                <a16:creationId xmlns:a16="http://schemas.microsoft.com/office/drawing/2014/main" id="{88421133-7EEE-8246-9802-86D7A4AB7EA4}"/>
              </a:ext>
            </a:extLst>
          </p:cNvPr>
          <p:cNvSpPr txBox="1"/>
          <p:nvPr/>
        </p:nvSpPr>
        <p:spPr>
          <a:xfrm>
            <a:off x="2631398" y="2195170"/>
            <a:ext cx="1290163" cy="276999"/>
          </a:xfrm>
          <a:prstGeom prst="rect">
            <a:avLst/>
          </a:prstGeom>
          <a:noFill/>
        </p:spPr>
        <p:txBody>
          <a:bodyPr wrap="square" rtlCol="0">
            <a:spAutoFit/>
          </a:bodyPr>
          <a:lstStyle/>
          <a:p>
            <a:r>
              <a:rPr lang="fr-FR" sz="1200" dirty="0"/>
              <a:t>Châtel-St-Denis</a:t>
            </a:r>
          </a:p>
        </p:txBody>
      </p:sp>
      <p:sp>
        <p:nvSpPr>
          <p:cNvPr id="39" name="Espace réservé du numéro de diapositive 90">
            <a:extLst>
              <a:ext uri="{FF2B5EF4-FFF2-40B4-BE49-F238E27FC236}">
                <a16:creationId xmlns:a16="http://schemas.microsoft.com/office/drawing/2014/main" id="{510EBB00-7BEF-A24A-8224-625E4128C288}"/>
              </a:ext>
            </a:extLst>
          </p:cNvPr>
          <p:cNvSpPr txBox="1">
            <a:spLocks/>
          </p:cNvSpPr>
          <p:nvPr/>
        </p:nvSpPr>
        <p:spPr>
          <a:xfrm>
            <a:off x="3649481" y="5915025"/>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331F53-981A-4E4C-AF69-EBD5CD4D87D0}" type="slidenum">
              <a:rPr lang="en-US" smtClean="0"/>
              <a:pPr/>
              <a:t>12</a:t>
            </a:fld>
            <a:endParaRPr lang="en-US"/>
          </a:p>
        </p:txBody>
      </p:sp>
      <p:sp>
        <p:nvSpPr>
          <p:cNvPr id="41" name="Ellipse 40">
            <a:extLst>
              <a:ext uri="{FF2B5EF4-FFF2-40B4-BE49-F238E27FC236}">
                <a16:creationId xmlns:a16="http://schemas.microsoft.com/office/drawing/2014/main" id="{626DEFBE-1034-1942-9D2F-E4DA934DB99F}"/>
              </a:ext>
            </a:extLst>
          </p:cNvPr>
          <p:cNvSpPr/>
          <p:nvPr/>
        </p:nvSpPr>
        <p:spPr>
          <a:xfrm>
            <a:off x="4203991" y="5263747"/>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2" name="Ellipse 41">
            <a:extLst>
              <a:ext uri="{FF2B5EF4-FFF2-40B4-BE49-F238E27FC236}">
                <a16:creationId xmlns:a16="http://schemas.microsoft.com/office/drawing/2014/main" id="{F8BB1779-637F-194E-86D2-8D9E30F8CE35}"/>
              </a:ext>
            </a:extLst>
          </p:cNvPr>
          <p:cNvSpPr/>
          <p:nvPr/>
        </p:nvSpPr>
        <p:spPr>
          <a:xfrm>
            <a:off x="3319567" y="2801854"/>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40" name="Image 39">
            <a:extLst>
              <a:ext uri="{FF2B5EF4-FFF2-40B4-BE49-F238E27FC236}">
                <a16:creationId xmlns:a16="http://schemas.microsoft.com/office/drawing/2014/main" id="{F191AD09-7D4F-B044-8DC0-5A81650F637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60051" y="4917369"/>
            <a:ext cx="3339062" cy="1715463"/>
          </a:xfrm>
          <a:prstGeom prst="rect">
            <a:avLst/>
          </a:prstGeom>
        </p:spPr>
      </p:pic>
      <p:sp>
        <p:nvSpPr>
          <p:cNvPr id="44" name="ZoneTexte 43">
            <a:extLst>
              <a:ext uri="{FF2B5EF4-FFF2-40B4-BE49-F238E27FC236}">
                <a16:creationId xmlns:a16="http://schemas.microsoft.com/office/drawing/2014/main" id="{630894AB-CC9F-0B46-9978-808C7A4AC264}"/>
              </a:ext>
            </a:extLst>
          </p:cNvPr>
          <p:cNvSpPr txBox="1"/>
          <p:nvPr/>
        </p:nvSpPr>
        <p:spPr>
          <a:xfrm>
            <a:off x="6773891" y="1393255"/>
            <a:ext cx="5418109" cy="3416320"/>
          </a:xfrm>
          <a:prstGeom prst="rect">
            <a:avLst/>
          </a:prstGeom>
          <a:noFill/>
        </p:spPr>
        <p:txBody>
          <a:bodyPr wrap="square" rtlCol="0">
            <a:spAutoFit/>
          </a:bodyPr>
          <a:lstStyle/>
          <a:p>
            <a:r>
              <a:rPr lang="fr-FR" b="1" dirty="0"/>
              <a:t>Toutes ces courses sont mélangées ! </a:t>
            </a:r>
          </a:p>
          <a:p>
            <a:endParaRPr lang="fr-FR" dirty="0"/>
          </a:p>
          <a:p>
            <a:r>
              <a:rPr lang="fr-FR" dirty="0"/>
              <a:t>Un Dispatcheur au bureau nous guide d'une course à l'autre. Il mélange, organise des échanges, nous détourne pour une urgence. Adapte de minute en minute nos itinéraires.</a:t>
            </a:r>
          </a:p>
          <a:p>
            <a:endParaRPr lang="fr-FR" dirty="0"/>
          </a:p>
          <a:p>
            <a:r>
              <a:rPr lang="fr-FR" dirty="0"/>
              <a:t>C'est en faisant plusieurs courses en même temps que le coursier est efficient !</a:t>
            </a:r>
          </a:p>
          <a:p>
            <a:endParaRPr lang="fr-FR" dirty="0"/>
          </a:p>
          <a:p>
            <a:r>
              <a:rPr lang="fr-FR" dirty="0"/>
              <a:t>La flexibilité et la rapidité de réaction font de la livraison à vélo l'outil idéal en milieu urbain.</a:t>
            </a:r>
          </a:p>
        </p:txBody>
      </p:sp>
      <p:sp>
        <p:nvSpPr>
          <p:cNvPr id="3" name="ZoneTexte 2">
            <a:extLst>
              <a:ext uri="{FF2B5EF4-FFF2-40B4-BE49-F238E27FC236}">
                <a16:creationId xmlns:a16="http://schemas.microsoft.com/office/drawing/2014/main" id="{0C4CD439-F856-FB42-8F28-97373F8B90F5}"/>
              </a:ext>
            </a:extLst>
          </p:cNvPr>
          <p:cNvSpPr txBox="1"/>
          <p:nvPr/>
        </p:nvSpPr>
        <p:spPr>
          <a:xfrm>
            <a:off x="133897" y="3771551"/>
            <a:ext cx="2871263" cy="2862322"/>
          </a:xfrm>
          <a:prstGeom prst="rect">
            <a:avLst/>
          </a:prstGeom>
          <a:noFill/>
        </p:spPr>
        <p:txBody>
          <a:bodyPr wrap="square" rtlCol="0">
            <a:spAutoFit/>
          </a:bodyPr>
          <a:lstStyle/>
          <a:p>
            <a:r>
              <a:rPr lang="fr-FR" b="1" dirty="0"/>
              <a:t>Exemple de course</a:t>
            </a:r>
          </a:p>
          <a:p>
            <a:pPr marL="342900" indent="-342900">
              <a:buAutoNum type="arabicParenR"/>
            </a:pPr>
            <a:r>
              <a:rPr lang="fr-FR" dirty="0"/>
              <a:t>Départ de Vélocité direction </a:t>
            </a:r>
            <a:r>
              <a:rPr lang="fr-FR" dirty="0" err="1"/>
              <a:t>Rennaz</a:t>
            </a:r>
            <a:endParaRPr lang="fr-FR" dirty="0"/>
          </a:p>
          <a:p>
            <a:pPr marL="342900" indent="-342900">
              <a:buAutoNum type="arabicParenR"/>
            </a:pPr>
            <a:r>
              <a:rPr lang="fr-FR" dirty="0"/>
              <a:t>Livraison du colis</a:t>
            </a:r>
          </a:p>
          <a:p>
            <a:pPr marL="342900" indent="-342900">
              <a:buAutoNum type="arabicParenR"/>
            </a:pPr>
            <a:r>
              <a:rPr lang="fr-FR" dirty="0"/>
              <a:t>Pick-up de labo</a:t>
            </a:r>
          </a:p>
          <a:p>
            <a:pPr marL="342900" indent="-342900">
              <a:buAutoNum type="arabicParenR"/>
            </a:pPr>
            <a:r>
              <a:rPr lang="fr-FR" dirty="0"/>
              <a:t>Arrivé à </a:t>
            </a:r>
            <a:r>
              <a:rPr lang="fr-FR" dirty="0" err="1"/>
              <a:t>Rennaz</a:t>
            </a:r>
            <a:r>
              <a:rPr lang="fr-FR" dirty="0"/>
              <a:t> </a:t>
            </a:r>
          </a:p>
          <a:p>
            <a:pPr marL="342900" indent="-342900">
              <a:buAutoNum type="arabicParenR"/>
            </a:pPr>
            <a:r>
              <a:rPr lang="fr-FR" dirty="0"/>
              <a:t>Dépose labo, prise pharmacie</a:t>
            </a:r>
          </a:p>
          <a:p>
            <a:pPr marL="342900" indent="-342900">
              <a:buAutoNum type="arabicParenR"/>
            </a:pPr>
            <a:r>
              <a:rPr lang="fr-FR" dirty="0"/>
              <a:t>Retour : échange avec vélo cargo</a:t>
            </a:r>
          </a:p>
        </p:txBody>
      </p:sp>
    </p:spTree>
    <p:extLst>
      <p:ext uri="{BB962C8B-B14F-4D97-AF65-F5344CB8AC3E}">
        <p14:creationId xmlns:p14="http://schemas.microsoft.com/office/powerpoint/2010/main" val="1144133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6998DC-EB57-3B40-8554-A0ABA5834769}"/>
              </a:ext>
            </a:extLst>
          </p:cNvPr>
          <p:cNvSpPr>
            <a:spLocks noGrp="1"/>
          </p:cNvSpPr>
          <p:nvPr>
            <p:ph type="title"/>
          </p:nvPr>
        </p:nvSpPr>
        <p:spPr/>
        <p:txBody>
          <a:bodyPr/>
          <a:lstStyle/>
          <a:p>
            <a:r>
              <a:rPr lang="fr-FR" b="1" dirty="0"/>
              <a:t>Conclusion</a:t>
            </a:r>
          </a:p>
        </p:txBody>
      </p:sp>
      <p:sp>
        <p:nvSpPr>
          <p:cNvPr id="4" name="Espace réservé du numéro de diapositive 3">
            <a:extLst>
              <a:ext uri="{FF2B5EF4-FFF2-40B4-BE49-F238E27FC236}">
                <a16:creationId xmlns:a16="http://schemas.microsoft.com/office/drawing/2014/main" id="{6FE7A84E-E857-6342-BEA2-5D7621DB6AB1}"/>
              </a:ext>
            </a:extLst>
          </p:cNvPr>
          <p:cNvSpPr>
            <a:spLocks noGrp="1"/>
          </p:cNvSpPr>
          <p:nvPr>
            <p:ph type="sldNum" sz="quarter" idx="12"/>
          </p:nvPr>
        </p:nvSpPr>
        <p:spPr/>
        <p:txBody>
          <a:bodyPr/>
          <a:lstStyle/>
          <a:p>
            <a:fld id="{80331F53-981A-4E4C-AF69-EBD5CD4D87D0}" type="slidenum">
              <a:rPr lang="en-US" smtClean="0"/>
              <a:t>13</a:t>
            </a:fld>
            <a:endParaRPr lang="en-US" dirty="0"/>
          </a:p>
        </p:txBody>
      </p:sp>
      <p:sp>
        <p:nvSpPr>
          <p:cNvPr id="6" name="ZoneTexte 5">
            <a:extLst>
              <a:ext uri="{FF2B5EF4-FFF2-40B4-BE49-F238E27FC236}">
                <a16:creationId xmlns:a16="http://schemas.microsoft.com/office/drawing/2014/main" id="{4539CF2B-D01E-664F-B0F3-F7A76E5EE181}"/>
              </a:ext>
            </a:extLst>
          </p:cNvPr>
          <p:cNvSpPr txBox="1"/>
          <p:nvPr/>
        </p:nvSpPr>
        <p:spPr>
          <a:xfrm>
            <a:off x="989351" y="1690688"/>
            <a:ext cx="10523095" cy="4247317"/>
          </a:xfrm>
          <a:prstGeom prst="rect">
            <a:avLst/>
          </a:prstGeom>
          <a:noFill/>
        </p:spPr>
        <p:txBody>
          <a:bodyPr wrap="square" rtlCol="0">
            <a:spAutoFit/>
          </a:bodyPr>
          <a:lstStyle/>
          <a:p>
            <a:r>
              <a:rPr lang="fr-FR" dirty="0"/>
              <a:t>La logistique de dernier kilomètre est en explosion en Suisse. </a:t>
            </a:r>
          </a:p>
          <a:p>
            <a:endParaRPr lang="fr-FR" dirty="0"/>
          </a:p>
          <a:p>
            <a:r>
              <a:rPr lang="fr-FR" dirty="0"/>
              <a:t>Les sociétés de coursiers à vélo font face à de nouveaux défis:</a:t>
            </a:r>
          </a:p>
          <a:p>
            <a:endParaRPr lang="fr-FR" dirty="0"/>
          </a:p>
          <a:p>
            <a:pPr marL="285750" indent="-285750">
              <a:buFontTx/>
              <a:buChar char="-"/>
            </a:pPr>
            <a:r>
              <a:rPr lang="fr-FR" dirty="0"/>
              <a:t>Création de </a:t>
            </a:r>
            <a:r>
              <a:rPr lang="fr-FR" dirty="0" err="1"/>
              <a:t>microhub</a:t>
            </a:r>
            <a:r>
              <a:rPr lang="fr-FR" dirty="0"/>
              <a:t>, partenariat avec les commerces, les entreprises et services publics locaux.</a:t>
            </a:r>
          </a:p>
          <a:p>
            <a:r>
              <a:rPr lang="fr-FR" dirty="0"/>
              <a:t>	C'est tout un réseau qui se met en place, les coursiers étant les fourmis reliant chacune des parties.</a:t>
            </a:r>
          </a:p>
          <a:p>
            <a:endParaRPr lang="fr-FR" dirty="0"/>
          </a:p>
          <a:p>
            <a:pPr marL="285750" indent="-285750">
              <a:buFontTx/>
              <a:buChar char="-"/>
            </a:pPr>
            <a:r>
              <a:rPr lang="fr-FR" dirty="0"/>
              <a:t>La rapidité de livraison permet un abandon des stocks. Libérant des espaces de stockage et du coût et gestion du stock.</a:t>
            </a:r>
          </a:p>
          <a:p>
            <a:pPr marL="285750" indent="-285750">
              <a:buFontTx/>
              <a:buChar char="-"/>
            </a:pPr>
            <a:endParaRPr lang="fr-FR" dirty="0"/>
          </a:p>
          <a:p>
            <a:pPr marL="285750" indent="-285750">
              <a:buFontTx/>
              <a:buChar char="-"/>
            </a:pPr>
            <a:r>
              <a:rPr lang="fr-FR" dirty="0"/>
              <a:t>Ce changement vers la mobilité douce est la suite logique d'une société qui essaie d'être plus consciente. Même si parfois on perd de vue cet objectif pour ne parler que d'efficience et de coût…</a:t>
            </a:r>
          </a:p>
          <a:p>
            <a:pPr marL="285750" indent="-285750">
              <a:buFontTx/>
              <a:buChar char="-"/>
            </a:pPr>
            <a:endParaRPr lang="fr-FR" dirty="0"/>
          </a:p>
          <a:p>
            <a:pPr marL="285750" indent="-285750">
              <a:buFontTx/>
              <a:buChar char="-"/>
            </a:pPr>
            <a:r>
              <a:rPr lang="fr-FR" dirty="0"/>
              <a:t>Il est toutefois encore difficile de faire changer les habitudes ancrées par le transport par camion (taille des emballages par exemple)</a:t>
            </a:r>
          </a:p>
        </p:txBody>
      </p:sp>
    </p:spTree>
    <p:extLst>
      <p:ext uri="{BB962C8B-B14F-4D97-AF65-F5344CB8AC3E}">
        <p14:creationId xmlns:p14="http://schemas.microsoft.com/office/powerpoint/2010/main" val="333166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2227C6-D63E-074F-AF18-20DDC995B732}"/>
              </a:ext>
            </a:extLst>
          </p:cNvPr>
          <p:cNvSpPr>
            <a:spLocks noGrp="1"/>
          </p:cNvSpPr>
          <p:nvPr>
            <p:ph type="title"/>
          </p:nvPr>
        </p:nvSpPr>
        <p:spPr/>
        <p:txBody>
          <a:bodyPr/>
          <a:lstStyle/>
          <a:p>
            <a:r>
              <a:rPr lang="en-US" b="1" dirty="0">
                <a:solidFill>
                  <a:srgbClr val="56A7DC"/>
                </a:solidFill>
              </a:rPr>
              <a:t>La Riviera et </a:t>
            </a:r>
            <a:r>
              <a:rPr lang="en-US" b="1" dirty="0"/>
              <a:t>le Chablais</a:t>
            </a:r>
            <a:endParaRPr lang="en-US" b="1" dirty="0">
              <a:solidFill>
                <a:srgbClr val="56A7DC"/>
              </a:solidFill>
            </a:endParaRPr>
          </a:p>
        </p:txBody>
      </p:sp>
      <p:sp>
        <p:nvSpPr>
          <p:cNvPr id="16" name="ZoneTexte 15">
            <a:extLst>
              <a:ext uri="{FF2B5EF4-FFF2-40B4-BE49-F238E27FC236}">
                <a16:creationId xmlns:a16="http://schemas.microsoft.com/office/drawing/2014/main" id="{ADED7E26-F572-4649-A81A-8D009576F77E}"/>
              </a:ext>
            </a:extLst>
          </p:cNvPr>
          <p:cNvSpPr txBox="1"/>
          <p:nvPr/>
        </p:nvSpPr>
        <p:spPr>
          <a:xfrm>
            <a:off x="816712" y="4234319"/>
            <a:ext cx="3556506" cy="2308324"/>
          </a:xfrm>
          <a:prstGeom prst="rect">
            <a:avLst/>
          </a:prstGeom>
          <a:noFill/>
        </p:spPr>
        <p:txBody>
          <a:bodyPr wrap="square" rtlCol="0">
            <a:spAutoFit/>
          </a:bodyPr>
          <a:lstStyle/>
          <a:p>
            <a:r>
              <a:rPr lang="en-US" b="1" dirty="0"/>
              <a:t>Transport (inter)</a:t>
            </a:r>
            <a:r>
              <a:rPr lang="fr-FR" b="1" dirty="0"/>
              <a:t>national</a:t>
            </a:r>
            <a:r>
              <a:rPr lang="en-US" b="1" dirty="0"/>
              <a:t> :</a:t>
            </a:r>
          </a:p>
          <a:p>
            <a:r>
              <a:rPr lang="en-US" dirty="0" err="1"/>
              <a:t>Pris</a:t>
            </a:r>
            <a:r>
              <a:rPr lang="en-US" dirty="0"/>
              <a:t> </a:t>
            </a:r>
            <a:r>
              <a:rPr lang="en-US" dirty="0" err="1"/>
              <a:t>en</a:t>
            </a:r>
            <a:r>
              <a:rPr lang="en-US" dirty="0"/>
              <a:t> charge par des </a:t>
            </a:r>
            <a:r>
              <a:rPr lang="en-US" dirty="0" err="1"/>
              <a:t>sociétés</a:t>
            </a:r>
            <a:r>
              <a:rPr lang="en-US" dirty="0"/>
              <a:t> de </a:t>
            </a:r>
            <a:r>
              <a:rPr lang="en-US" dirty="0" err="1"/>
              <a:t>logistique</a:t>
            </a:r>
            <a:r>
              <a:rPr lang="en-US" dirty="0"/>
              <a:t> de transport:</a:t>
            </a:r>
          </a:p>
          <a:p>
            <a:pPr marL="285750" indent="-285750">
              <a:buFontTx/>
              <a:buChar char="-"/>
            </a:pPr>
            <a:r>
              <a:rPr lang="en-US" dirty="0" err="1"/>
              <a:t>Swissconnect</a:t>
            </a:r>
            <a:endParaRPr lang="en-US" dirty="0"/>
          </a:p>
          <a:p>
            <a:pPr marL="285750" indent="-285750">
              <a:buFontTx/>
              <a:buChar char="-"/>
            </a:pPr>
            <a:r>
              <a:rPr lang="en-US" dirty="0"/>
              <a:t>CFF Cargo</a:t>
            </a:r>
          </a:p>
          <a:p>
            <a:pPr marL="285750" indent="-285750">
              <a:buFontTx/>
              <a:buChar char="-"/>
            </a:pPr>
            <a:r>
              <a:rPr lang="en-US" dirty="0"/>
              <a:t>Camion Transport</a:t>
            </a:r>
          </a:p>
          <a:p>
            <a:pPr marL="285750" indent="-285750">
              <a:buFontTx/>
              <a:buChar char="-"/>
            </a:pPr>
            <a:r>
              <a:rPr lang="en-US" dirty="0"/>
              <a:t>Société de transport</a:t>
            </a:r>
          </a:p>
          <a:p>
            <a:endParaRPr lang="en-US" dirty="0"/>
          </a:p>
        </p:txBody>
      </p:sp>
      <p:grpSp>
        <p:nvGrpSpPr>
          <p:cNvPr id="21" name="Groupe 20">
            <a:extLst>
              <a:ext uri="{FF2B5EF4-FFF2-40B4-BE49-F238E27FC236}">
                <a16:creationId xmlns:a16="http://schemas.microsoft.com/office/drawing/2014/main" id="{03AA09D5-6CE4-F343-8CE8-C99BAAE6E94E}"/>
              </a:ext>
            </a:extLst>
          </p:cNvPr>
          <p:cNvGrpSpPr/>
          <p:nvPr/>
        </p:nvGrpSpPr>
        <p:grpSpPr>
          <a:xfrm>
            <a:off x="887310" y="1912536"/>
            <a:ext cx="3379890" cy="2148809"/>
            <a:chOff x="3356715" y="1824784"/>
            <a:chExt cx="6061666" cy="4127539"/>
          </a:xfrm>
        </p:grpSpPr>
        <p:pic>
          <p:nvPicPr>
            <p:cNvPr id="20" name="Image 19">
              <a:extLst>
                <a:ext uri="{FF2B5EF4-FFF2-40B4-BE49-F238E27FC236}">
                  <a16:creationId xmlns:a16="http://schemas.microsoft.com/office/drawing/2014/main" id="{CEBBFB34-2C7F-2F40-85D4-B624FCC2E2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6715" y="1824784"/>
              <a:ext cx="6061666" cy="4127539"/>
            </a:xfrm>
            <a:prstGeom prst="rect">
              <a:avLst/>
            </a:prstGeom>
          </p:spPr>
        </p:pic>
        <p:pic>
          <p:nvPicPr>
            <p:cNvPr id="7" name="Image 6">
              <a:extLst>
                <a:ext uri="{FF2B5EF4-FFF2-40B4-BE49-F238E27FC236}">
                  <a16:creationId xmlns:a16="http://schemas.microsoft.com/office/drawing/2014/main" id="{13FD7332-4294-3E4F-BE2E-FA1A5FCF1A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75057" y="5568375"/>
              <a:ext cx="784589" cy="383948"/>
            </a:xfrm>
            <a:prstGeom prst="rect">
              <a:avLst/>
            </a:prstGeom>
          </p:spPr>
        </p:pic>
      </p:grpSp>
      <p:cxnSp>
        <p:nvCxnSpPr>
          <p:cNvPr id="10" name="Connecteur droit avec flèche 9">
            <a:extLst>
              <a:ext uri="{FF2B5EF4-FFF2-40B4-BE49-F238E27FC236}">
                <a16:creationId xmlns:a16="http://schemas.microsoft.com/office/drawing/2014/main" id="{BACAA728-5B5D-7747-942B-70FAF32008AA}"/>
              </a:ext>
            </a:extLst>
          </p:cNvPr>
          <p:cNvCxnSpPr>
            <a:cxnSpLocks/>
          </p:cNvCxnSpPr>
          <p:nvPr/>
        </p:nvCxnSpPr>
        <p:spPr>
          <a:xfrm flipH="1">
            <a:off x="1656273" y="2415396"/>
            <a:ext cx="586595" cy="8365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E98F639D-7F49-9747-8915-740F17CA1979}"/>
              </a:ext>
            </a:extLst>
          </p:cNvPr>
          <p:cNvCxnSpPr>
            <a:cxnSpLocks/>
          </p:cNvCxnSpPr>
          <p:nvPr/>
        </p:nvCxnSpPr>
        <p:spPr>
          <a:xfrm flipH="1">
            <a:off x="1749287" y="3079011"/>
            <a:ext cx="1262546" cy="2207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59B83F21-C71D-3D47-8901-EFA1DB26484D}"/>
              </a:ext>
            </a:extLst>
          </p:cNvPr>
          <p:cNvCxnSpPr>
            <a:cxnSpLocks/>
          </p:cNvCxnSpPr>
          <p:nvPr/>
        </p:nvCxnSpPr>
        <p:spPr>
          <a:xfrm flipV="1">
            <a:off x="1335012" y="3251985"/>
            <a:ext cx="321261" cy="477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7EAE6C1B-D56A-9F46-A422-6593B994DA0C}"/>
              </a:ext>
            </a:extLst>
          </p:cNvPr>
          <p:cNvGrpSpPr/>
          <p:nvPr/>
        </p:nvGrpSpPr>
        <p:grpSpPr>
          <a:xfrm>
            <a:off x="5036163" y="1885604"/>
            <a:ext cx="6498379" cy="4972396"/>
            <a:chOff x="7938052" y="1885604"/>
            <a:chExt cx="3596490" cy="3281708"/>
          </a:xfrm>
        </p:grpSpPr>
        <p:pic>
          <p:nvPicPr>
            <p:cNvPr id="4" name="Image 3">
              <a:extLst>
                <a:ext uri="{FF2B5EF4-FFF2-40B4-BE49-F238E27FC236}">
                  <a16:creationId xmlns:a16="http://schemas.microsoft.com/office/drawing/2014/main" id="{8A202D34-AB9A-7F46-A08A-0714545F48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8052" y="1885604"/>
              <a:ext cx="3591139" cy="3091107"/>
            </a:xfrm>
            <a:prstGeom prst="rect">
              <a:avLst/>
            </a:prstGeom>
          </p:spPr>
        </p:pic>
        <p:sp>
          <p:nvSpPr>
            <p:cNvPr id="5" name="Rectangle 4">
              <a:extLst>
                <a:ext uri="{FF2B5EF4-FFF2-40B4-BE49-F238E27FC236}">
                  <a16:creationId xmlns:a16="http://schemas.microsoft.com/office/drawing/2014/main" id="{C5EF7398-CDCF-DB44-B040-C4958206CCC5}"/>
                </a:ext>
              </a:extLst>
            </p:cNvPr>
            <p:cNvSpPr/>
            <p:nvPr/>
          </p:nvSpPr>
          <p:spPr>
            <a:xfrm>
              <a:off x="7938052" y="3314989"/>
              <a:ext cx="1676820" cy="1852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BC490884-46D5-C245-9447-37ACD7F8AE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133590" y="4707444"/>
              <a:ext cx="400952" cy="158936"/>
            </a:xfrm>
            <a:prstGeom prst="rect">
              <a:avLst/>
            </a:prstGeom>
          </p:spPr>
        </p:pic>
        <p:pic>
          <p:nvPicPr>
            <p:cNvPr id="11" name="Image 10">
              <a:extLst>
                <a:ext uri="{FF2B5EF4-FFF2-40B4-BE49-F238E27FC236}">
                  <a16:creationId xmlns:a16="http://schemas.microsoft.com/office/drawing/2014/main" id="{A5C7C186-C5BA-E949-95C3-E01746CE802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13625"/>
            <a:stretch/>
          </p:blipFill>
          <p:spPr>
            <a:xfrm>
              <a:off x="9625236" y="4887884"/>
              <a:ext cx="1903955" cy="83851"/>
            </a:xfrm>
            <a:prstGeom prst="rect">
              <a:avLst/>
            </a:prstGeom>
          </p:spPr>
        </p:pic>
      </p:grpSp>
      <p:cxnSp>
        <p:nvCxnSpPr>
          <p:cNvPr id="18" name="Connecteur droit avec flèche 17">
            <a:extLst>
              <a:ext uri="{FF2B5EF4-FFF2-40B4-BE49-F238E27FC236}">
                <a16:creationId xmlns:a16="http://schemas.microsoft.com/office/drawing/2014/main" id="{874B78BA-C28C-8D46-A252-6E4E6C6CFCDF}"/>
              </a:ext>
            </a:extLst>
          </p:cNvPr>
          <p:cNvCxnSpPr>
            <a:cxnSpLocks/>
            <a:endCxn id="49" idx="0"/>
          </p:cNvCxnSpPr>
          <p:nvPr/>
        </p:nvCxnSpPr>
        <p:spPr>
          <a:xfrm>
            <a:off x="6860546" y="1594565"/>
            <a:ext cx="696608" cy="13129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8E14C21E-C3C1-2D41-A30D-4E7D415D48E9}"/>
              </a:ext>
            </a:extLst>
          </p:cNvPr>
          <p:cNvCxnSpPr>
            <a:cxnSpLocks/>
          </p:cNvCxnSpPr>
          <p:nvPr/>
        </p:nvCxnSpPr>
        <p:spPr>
          <a:xfrm flipH="1" flipV="1">
            <a:off x="5523651" y="2408851"/>
            <a:ext cx="1775436" cy="725144"/>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25" name="Connecteur droit avec flèche 24">
            <a:extLst>
              <a:ext uri="{FF2B5EF4-FFF2-40B4-BE49-F238E27FC236}">
                <a16:creationId xmlns:a16="http://schemas.microsoft.com/office/drawing/2014/main" id="{AA80FC5E-D96D-5C4D-88F3-89435E7A17A8}"/>
              </a:ext>
            </a:extLst>
          </p:cNvPr>
          <p:cNvCxnSpPr>
            <a:cxnSpLocks/>
            <a:stCxn id="49" idx="5"/>
            <a:endCxn id="48" idx="1"/>
          </p:cNvCxnSpPr>
          <p:nvPr/>
        </p:nvCxnSpPr>
        <p:spPr>
          <a:xfrm>
            <a:off x="7730512" y="3331462"/>
            <a:ext cx="822403" cy="1184553"/>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28" name="Connecteur droit avec flèche 27">
            <a:extLst>
              <a:ext uri="{FF2B5EF4-FFF2-40B4-BE49-F238E27FC236}">
                <a16:creationId xmlns:a16="http://schemas.microsoft.com/office/drawing/2014/main" id="{C5C996C8-14A8-3946-BAB4-B367B94C2F56}"/>
              </a:ext>
            </a:extLst>
          </p:cNvPr>
          <p:cNvCxnSpPr>
            <a:cxnSpLocks/>
          </p:cNvCxnSpPr>
          <p:nvPr/>
        </p:nvCxnSpPr>
        <p:spPr>
          <a:xfrm flipV="1">
            <a:off x="9501809" y="4916557"/>
            <a:ext cx="569843" cy="808382"/>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33" name="Connecteur droit avec flèche 32">
            <a:extLst>
              <a:ext uri="{FF2B5EF4-FFF2-40B4-BE49-F238E27FC236}">
                <a16:creationId xmlns:a16="http://schemas.microsoft.com/office/drawing/2014/main" id="{3BB7B4EF-3ED9-CE41-B38C-6550B95DC546}"/>
              </a:ext>
            </a:extLst>
          </p:cNvPr>
          <p:cNvCxnSpPr>
            <a:cxnSpLocks/>
          </p:cNvCxnSpPr>
          <p:nvPr/>
        </p:nvCxnSpPr>
        <p:spPr>
          <a:xfrm flipV="1">
            <a:off x="9607826" y="5320749"/>
            <a:ext cx="1632432" cy="471980"/>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36" name="Connecteur droit avec flèche 35">
            <a:extLst>
              <a:ext uri="{FF2B5EF4-FFF2-40B4-BE49-F238E27FC236}">
                <a16:creationId xmlns:a16="http://schemas.microsoft.com/office/drawing/2014/main" id="{BFF33EDB-40AA-1249-B82D-7C1BA806EA11}"/>
              </a:ext>
            </a:extLst>
          </p:cNvPr>
          <p:cNvCxnSpPr>
            <a:cxnSpLocks/>
            <a:stCxn id="48" idx="5"/>
          </p:cNvCxnSpPr>
          <p:nvPr/>
        </p:nvCxnSpPr>
        <p:spPr>
          <a:xfrm>
            <a:off x="8899631" y="4867217"/>
            <a:ext cx="443152" cy="831731"/>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39" name="Connecteur droit avec flèche 38">
            <a:extLst>
              <a:ext uri="{FF2B5EF4-FFF2-40B4-BE49-F238E27FC236}">
                <a16:creationId xmlns:a16="http://schemas.microsoft.com/office/drawing/2014/main" id="{F1BCC9EB-5C77-404F-8B8F-BB1D8814E67D}"/>
              </a:ext>
            </a:extLst>
          </p:cNvPr>
          <p:cNvCxnSpPr>
            <a:cxnSpLocks/>
            <a:stCxn id="48" idx="0"/>
          </p:cNvCxnSpPr>
          <p:nvPr/>
        </p:nvCxnSpPr>
        <p:spPr>
          <a:xfrm flipH="1" flipV="1">
            <a:off x="8627127" y="3872880"/>
            <a:ext cx="99146" cy="570398"/>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44" name="Connecteur droit avec flèche 43">
            <a:extLst>
              <a:ext uri="{FF2B5EF4-FFF2-40B4-BE49-F238E27FC236}">
                <a16:creationId xmlns:a16="http://schemas.microsoft.com/office/drawing/2014/main" id="{3CD80B62-ADB1-954F-8AA3-B5D68B1BADAE}"/>
              </a:ext>
            </a:extLst>
          </p:cNvPr>
          <p:cNvCxnSpPr>
            <a:cxnSpLocks/>
          </p:cNvCxnSpPr>
          <p:nvPr/>
        </p:nvCxnSpPr>
        <p:spPr>
          <a:xfrm flipH="1">
            <a:off x="8899631" y="1766049"/>
            <a:ext cx="1910444" cy="273671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Ellipse 47">
            <a:extLst>
              <a:ext uri="{FF2B5EF4-FFF2-40B4-BE49-F238E27FC236}">
                <a16:creationId xmlns:a16="http://schemas.microsoft.com/office/drawing/2014/main" id="{65814DAC-4412-C443-95BF-77AF776B2B73}"/>
              </a:ext>
            </a:extLst>
          </p:cNvPr>
          <p:cNvSpPr/>
          <p:nvPr/>
        </p:nvSpPr>
        <p:spPr>
          <a:xfrm>
            <a:off x="8481108" y="4443278"/>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9" name="Ellipse 48">
            <a:extLst>
              <a:ext uri="{FF2B5EF4-FFF2-40B4-BE49-F238E27FC236}">
                <a16:creationId xmlns:a16="http://schemas.microsoft.com/office/drawing/2014/main" id="{E33AB5F6-BB63-9F48-AC7A-EC9B3BC57DF7}"/>
              </a:ext>
            </a:extLst>
          </p:cNvPr>
          <p:cNvSpPr/>
          <p:nvPr/>
        </p:nvSpPr>
        <p:spPr>
          <a:xfrm>
            <a:off x="7311989" y="2907523"/>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0" name="ZoneTexte 49">
            <a:extLst>
              <a:ext uri="{FF2B5EF4-FFF2-40B4-BE49-F238E27FC236}">
                <a16:creationId xmlns:a16="http://schemas.microsoft.com/office/drawing/2014/main" id="{D53A9AF5-7E74-374C-A1DA-926E54032BEE}"/>
              </a:ext>
            </a:extLst>
          </p:cNvPr>
          <p:cNvSpPr txBox="1"/>
          <p:nvPr/>
        </p:nvSpPr>
        <p:spPr>
          <a:xfrm>
            <a:off x="4608266" y="4120455"/>
            <a:ext cx="3639603" cy="2862322"/>
          </a:xfrm>
          <a:prstGeom prst="rect">
            <a:avLst/>
          </a:prstGeom>
          <a:noFill/>
        </p:spPr>
        <p:txBody>
          <a:bodyPr wrap="square" rtlCol="0">
            <a:spAutoFit/>
          </a:bodyPr>
          <a:lstStyle/>
          <a:p>
            <a:pPr marL="285750" indent="-285750">
              <a:buFontTx/>
              <a:buChar char="-"/>
            </a:pPr>
            <a:r>
              <a:rPr lang="fr-FR" dirty="0" err="1"/>
              <a:t>MicroHub</a:t>
            </a:r>
            <a:r>
              <a:rPr lang="fr-FR" dirty="0"/>
              <a:t> à Vevey</a:t>
            </a:r>
          </a:p>
          <a:p>
            <a:pPr marL="285750" indent="-285750">
              <a:buFontTx/>
              <a:buChar char="-"/>
            </a:pPr>
            <a:r>
              <a:rPr lang="fr-FR" dirty="0" err="1"/>
              <a:t>MicroHub</a:t>
            </a:r>
            <a:r>
              <a:rPr lang="fr-FR" dirty="0"/>
              <a:t> à l'Hôpital de </a:t>
            </a:r>
            <a:r>
              <a:rPr lang="fr-FR" dirty="0" err="1"/>
              <a:t>Rennaz</a:t>
            </a:r>
            <a:endParaRPr lang="fr-FR" dirty="0"/>
          </a:p>
          <a:p>
            <a:pPr marL="285750" indent="-285750">
              <a:buFontTx/>
              <a:buChar char="-"/>
            </a:pPr>
            <a:r>
              <a:rPr lang="fr-FR" dirty="0" err="1"/>
              <a:t>MicroHub</a:t>
            </a:r>
            <a:r>
              <a:rPr lang="fr-FR" dirty="0"/>
              <a:t> aux gares de Montreux et Aigle.</a:t>
            </a:r>
          </a:p>
          <a:p>
            <a:endParaRPr lang="fr-FR" dirty="0"/>
          </a:p>
          <a:p>
            <a:r>
              <a:rPr lang="fr-FR" b="1" dirty="0"/>
              <a:t>Distribution :</a:t>
            </a:r>
          </a:p>
          <a:p>
            <a:pPr marL="285750" indent="-285750">
              <a:buFontTx/>
              <a:buChar char="-"/>
            </a:pPr>
            <a:r>
              <a:rPr lang="fr-FR" dirty="0">
                <a:ln>
                  <a:solidFill>
                    <a:srgbClr val="7030A0"/>
                  </a:solidFill>
                </a:ln>
              </a:rPr>
              <a:t>Urbaine via vélo cargo</a:t>
            </a:r>
          </a:p>
          <a:p>
            <a:pPr marL="285750" indent="-285750">
              <a:buFontTx/>
              <a:buChar char="-"/>
            </a:pPr>
            <a:r>
              <a:rPr lang="fr-FR" dirty="0" err="1">
                <a:ln>
                  <a:solidFill>
                    <a:srgbClr val="0070C0"/>
                  </a:solidFill>
                </a:ln>
              </a:rPr>
              <a:t>Inter-urbaine</a:t>
            </a:r>
            <a:r>
              <a:rPr lang="fr-FR" dirty="0">
                <a:ln>
                  <a:solidFill>
                    <a:srgbClr val="0070C0"/>
                  </a:solidFill>
                </a:ln>
              </a:rPr>
              <a:t> Multimodale</a:t>
            </a:r>
          </a:p>
          <a:p>
            <a:r>
              <a:rPr lang="fr-FR" dirty="0">
                <a:ln>
                  <a:solidFill>
                    <a:srgbClr val="0070C0"/>
                  </a:solidFill>
                </a:ln>
              </a:rPr>
              <a:t>      Vélo – Train – Taxi</a:t>
            </a:r>
          </a:p>
          <a:p>
            <a:endParaRPr lang="fr-FR" dirty="0"/>
          </a:p>
        </p:txBody>
      </p:sp>
      <p:cxnSp>
        <p:nvCxnSpPr>
          <p:cNvPr id="51" name="Connecteur droit avec flèche 50">
            <a:extLst>
              <a:ext uri="{FF2B5EF4-FFF2-40B4-BE49-F238E27FC236}">
                <a16:creationId xmlns:a16="http://schemas.microsoft.com/office/drawing/2014/main" id="{FD240BF5-6F8F-6744-B7AC-C41220F7D7EC}"/>
              </a:ext>
            </a:extLst>
          </p:cNvPr>
          <p:cNvCxnSpPr>
            <a:cxnSpLocks/>
            <a:stCxn id="49" idx="7"/>
          </p:cNvCxnSpPr>
          <p:nvPr/>
        </p:nvCxnSpPr>
        <p:spPr>
          <a:xfrm flipV="1">
            <a:off x="7730512" y="2780397"/>
            <a:ext cx="162231" cy="199863"/>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64" name="ZoneTexte 63">
            <a:extLst>
              <a:ext uri="{FF2B5EF4-FFF2-40B4-BE49-F238E27FC236}">
                <a16:creationId xmlns:a16="http://schemas.microsoft.com/office/drawing/2014/main" id="{0A9C165C-80F7-5644-AD8F-A8999DE854A6}"/>
              </a:ext>
            </a:extLst>
          </p:cNvPr>
          <p:cNvSpPr txBox="1"/>
          <p:nvPr/>
        </p:nvSpPr>
        <p:spPr>
          <a:xfrm>
            <a:off x="8406896" y="4545775"/>
            <a:ext cx="948894" cy="276999"/>
          </a:xfrm>
          <a:prstGeom prst="rect">
            <a:avLst/>
          </a:prstGeom>
          <a:noFill/>
        </p:spPr>
        <p:txBody>
          <a:bodyPr wrap="square" rtlCol="0">
            <a:spAutoFit/>
          </a:bodyPr>
          <a:lstStyle/>
          <a:p>
            <a:r>
              <a:rPr lang="fr-FR" sz="1200" b="1" dirty="0" err="1"/>
              <a:t>Rennaz</a:t>
            </a:r>
            <a:endParaRPr lang="fr-FR" sz="1200" b="1" dirty="0"/>
          </a:p>
        </p:txBody>
      </p:sp>
      <p:cxnSp>
        <p:nvCxnSpPr>
          <p:cNvPr id="65" name="Connecteur droit avec flèche 64">
            <a:extLst>
              <a:ext uri="{FF2B5EF4-FFF2-40B4-BE49-F238E27FC236}">
                <a16:creationId xmlns:a16="http://schemas.microsoft.com/office/drawing/2014/main" id="{9617A1B6-E10B-584C-B0E7-2D3BF874687E}"/>
              </a:ext>
            </a:extLst>
          </p:cNvPr>
          <p:cNvCxnSpPr>
            <a:cxnSpLocks/>
          </p:cNvCxnSpPr>
          <p:nvPr/>
        </p:nvCxnSpPr>
        <p:spPr>
          <a:xfrm flipV="1">
            <a:off x="8644072" y="3500322"/>
            <a:ext cx="2528236" cy="177642"/>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pic>
        <p:nvPicPr>
          <p:cNvPr id="1026" name="Picture 2" descr="Kontakt - ibt Personal AG">
            <a:extLst>
              <a:ext uri="{FF2B5EF4-FFF2-40B4-BE49-F238E27FC236}">
                <a16:creationId xmlns:a16="http://schemas.microsoft.com/office/drawing/2014/main" id="{495D7807-DA9F-2344-B517-0A23EE392CF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406504" y="3380401"/>
            <a:ext cx="218841" cy="218841"/>
          </a:xfrm>
          <a:prstGeom prst="rect">
            <a:avLst/>
          </a:prstGeom>
          <a:noFill/>
          <a:extLst>
            <a:ext uri="{909E8E84-426E-40DD-AFC4-6F175D3DCCD1}">
              <a14:hiddenFill xmlns:a14="http://schemas.microsoft.com/office/drawing/2010/main">
                <a:solidFill>
                  <a:srgbClr val="FFFFFF"/>
                </a:solidFill>
              </a14:hiddenFill>
            </a:ext>
          </a:extLst>
        </p:spPr>
      </p:pic>
      <p:pic>
        <p:nvPicPr>
          <p:cNvPr id="72" name="Image 71">
            <a:extLst>
              <a:ext uri="{FF2B5EF4-FFF2-40B4-BE49-F238E27FC236}">
                <a16:creationId xmlns:a16="http://schemas.microsoft.com/office/drawing/2014/main" id="{54E86D31-9DAA-234F-AA51-34F2FD0E175A}"/>
              </a:ext>
            </a:extLst>
          </p:cNvPr>
          <p:cNvPicPr>
            <a:picLocks noChangeAspect="1"/>
          </p:cNvPicPr>
          <p:nvPr/>
        </p:nvPicPr>
        <p:blipFill>
          <a:blip r:embed="rId9"/>
          <a:stretch>
            <a:fillRect/>
          </a:stretch>
        </p:blipFill>
        <p:spPr>
          <a:xfrm>
            <a:off x="7431488" y="2984946"/>
            <a:ext cx="215900" cy="215900"/>
          </a:xfrm>
          <a:prstGeom prst="rect">
            <a:avLst/>
          </a:prstGeom>
        </p:spPr>
      </p:pic>
      <p:pic>
        <p:nvPicPr>
          <p:cNvPr id="75" name="Picture 2" descr="Kontakt - ibt Personal AG">
            <a:extLst>
              <a:ext uri="{FF2B5EF4-FFF2-40B4-BE49-F238E27FC236}">
                <a16:creationId xmlns:a16="http://schemas.microsoft.com/office/drawing/2014/main" id="{69C6003B-76A8-BF43-A9D2-C01E0E6499E8}"/>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286583" y="5910629"/>
            <a:ext cx="218841" cy="218841"/>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Connecteur droit avec flèche 77">
            <a:extLst>
              <a:ext uri="{FF2B5EF4-FFF2-40B4-BE49-F238E27FC236}">
                <a16:creationId xmlns:a16="http://schemas.microsoft.com/office/drawing/2014/main" id="{DEA5308E-B3AD-4C4F-BD34-2FC00A39C3B5}"/>
              </a:ext>
            </a:extLst>
          </p:cNvPr>
          <p:cNvCxnSpPr>
            <a:cxnSpLocks/>
          </p:cNvCxnSpPr>
          <p:nvPr/>
        </p:nvCxnSpPr>
        <p:spPr>
          <a:xfrm>
            <a:off x="9524150" y="6158801"/>
            <a:ext cx="262580" cy="322287"/>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81" name="ZoneTexte 80">
            <a:extLst>
              <a:ext uri="{FF2B5EF4-FFF2-40B4-BE49-F238E27FC236}">
                <a16:creationId xmlns:a16="http://schemas.microsoft.com/office/drawing/2014/main" id="{09A774E5-2397-4547-BF83-FE30DC16A56E}"/>
              </a:ext>
            </a:extLst>
          </p:cNvPr>
          <p:cNvSpPr txBox="1"/>
          <p:nvPr/>
        </p:nvSpPr>
        <p:spPr>
          <a:xfrm>
            <a:off x="9908190" y="4710349"/>
            <a:ext cx="948894" cy="276999"/>
          </a:xfrm>
          <a:prstGeom prst="rect">
            <a:avLst/>
          </a:prstGeom>
          <a:noFill/>
        </p:spPr>
        <p:txBody>
          <a:bodyPr wrap="square" rtlCol="0">
            <a:spAutoFit/>
          </a:bodyPr>
          <a:lstStyle/>
          <a:p>
            <a:r>
              <a:rPr lang="fr-FR" sz="1200" dirty="0"/>
              <a:t>Leysin</a:t>
            </a:r>
          </a:p>
        </p:txBody>
      </p:sp>
      <p:sp>
        <p:nvSpPr>
          <p:cNvPr id="82" name="ZoneTexte 81">
            <a:extLst>
              <a:ext uri="{FF2B5EF4-FFF2-40B4-BE49-F238E27FC236}">
                <a16:creationId xmlns:a16="http://schemas.microsoft.com/office/drawing/2014/main" id="{8A988C6E-CAC7-1D43-9BB1-97918E6B8074}"/>
              </a:ext>
            </a:extLst>
          </p:cNvPr>
          <p:cNvSpPr txBox="1"/>
          <p:nvPr/>
        </p:nvSpPr>
        <p:spPr>
          <a:xfrm>
            <a:off x="10568775" y="5047490"/>
            <a:ext cx="1084713" cy="276999"/>
          </a:xfrm>
          <a:prstGeom prst="rect">
            <a:avLst/>
          </a:prstGeom>
          <a:noFill/>
        </p:spPr>
        <p:txBody>
          <a:bodyPr wrap="square" rtlCol="0">
            <a:spAutoFit/>
          </a:bodyPr>
          <a:lstStyle/>
          <a:p>
            <a:r>
              <a:rPr lang="fr-FR" sz="1200" dirty="0"/>
              <a:t>Les Diablerets</a:t>
            </a:r>
          </a:p>
        </p:txBody>
      </p:sp>
      <p:sp>
        <p:nvSpPr>
          <p:cNvPr id="83" name="ZoneTexte 82">
            <a:extLst>
              <a:ext uri="{FF2B5EF4-FFF2-40B4-BE49-F238E27FC236}">
                <a16:creationId xmlns:a16="http://schemas.microsoft.com/office/drawing/2014/main" id="{B160F500-EE35-8844-9BA2-5C20CDAC7481}"/>
              </a:ext>
            </a:extLst>
          </p:cNvPr>
          <p:cNvSpPr txBox="1"/>
          <p:nvPr/>
        </p:nvSpPr>
        <p:spPr>
          <a:xfrm>
            <a:off x="10499939" y="3185642"/>
            <a:ext cx="1290163" cy="276999"/>
          </a:xfrm>
          <a:prstGeom prst="rect">
            <a:avLst/>
          </a:prstGeom>
          <a:noFill/>
        </p:spPr>
        <p:txBody>
          <a:bodyPr wrap="square" rtlCol="0">
            <a:spAutoFit/>
          </a:bodyPr>
          <a:lstStyle/>
          <a:p>
            <a:r>
              <a:rPr lang="fr-FR" sz="1200" dirty="0"/>
              <a:t>Château-</a:t>
            </a:r>
            <a:r>
              <a:rPr lang="fr-FR" sz="1200" dirty="0" err="1"/>
              <a:t>d'Oex</a:t>
            </a:r>
            <a:endParaRPr lang="fr-FR" sz="1200" dirty="0"/>
          </a:p>
        </p:txBody>
      </p:sp>
      <p:cxnSp>
        <p:nvCxnSpPr>
          <p:cNvPr id="84" name="Connecteur droit avec flèche 83">
            <a:extLst>
              <a:ext uri="{FF2B5EF4-FFF2-40B4-BE49-F238E27FC236}">
                <a16:creationId xmlns:a16="http://schemas.microsoft.com/office/drawing/2014/main" id="{F666948C-5F79-254C-B388-8532C9D40D96}"/>
              </a:ext>
            </a:extLst>
          </p:cNvPr>
          <p:cNvCxnSpPr>
            <a:cxnSpLocks/>
            <a:stCxn id="49" idx="6"/>
            <a:endCxn id="43" idx="2"/>
          </p:cNvCxnSpPr>
          <p:nvPr/>
        </p:nvCxnSpPr>
        <p:spPr>
          <a:xfrm>
            <a:off x="7802319" y="3155861"/>
            <a:ext cx="478367" cy="335656"/>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87" name="ZoneTexte 86">
            <a:extLst>
              <a:ext uri="{FF2B5EF4-FFF2-40B4-BE49-F238E27FC236}">
                <a16:creationId xmlns:a16="http://schemas.microsoft.com/office/drawing/2014/main" id="{ED462CB0-9701-CB40-873D-71620D75F215}"/>
              </a:ext>
            </a:extLst>
          </p:cNvPr>
          <p:cNvSpPr txBox="1"/>
          <p:nvPr/>
        </p:nvSpPr>
        <p:spPr>
          <a:xfrm>
            <a:off x="7592517" y="2636495"/>
            <a:ext cx="1290163" cy="276999"/>
          </a:xfrm>
          <a:prstGeom prst="rect">
            <a:avLst/>
          </a:prstGeom>
          <a:noFill/>
        </p:spPr>
        <p:txBody>
          <a:bodyPr wrap="square" rtlCol="0">
            <a:spAutoFit/>
          </a:bodyPr>
          <a:lstStyle/>
          <a:p>
            <a:r>
              <a:rPr lang="fr-FR" sz="1200" dirty="0"/>
              <a:t>Châtel-St-Denis</a:t>
            </a:r>
          </a:p>
        </p:txBody>
      </p:sp>
      <p:sp>
        <p:nvSpPr>
          <p:cNvPr id="92" name="ZoneTexte 91">
            <a:extLst>
              <a:ext uri="{FF2B5EF4-FFF2-40B4-BE49-F238E27FC236}">
                <a16:creationId xmlns:a16="http://schemas.microsoft.com/office/drawing/2014/main" id="{79D1FCAF-EAFC-994C-A652-CA2124188407}"/>
              </a:ext>
            </a:extLst>
          </p:cNvPr>
          <p:cNvSpPr txBox="1"/>
          <p:nvPr/>
        </p:nvSpPr>
        <p:spPr>
          <a:xfrm>
            <a:off x="1395673" y="3221144"/>
            <a:ext cx="1290163" cy="276999"/>
          </a:xfrm>
          <a:prstGeom prst="rect">
            <a:avLst/>
          </a:prstGeom>
          <a:noFill/>
        </p:spPr>
        <p:txBody>
          <a:bodyPr wrap="square" rtlCol="0">
            <a:spAutoFit/>
          </a:bodyPr>
          <a:lstStyle/>
          <a:p>
            <a:r>
              <a:rPr lang="fr-FR" sz="1200" dirty="0"/>
              <a:t>Riviera</a:t>
            </a:r>
          </a:p>
        </p:txBody>
      </p:sp>
      <p:sp>
        <p:nvSpPr>
          <p:cNvPr id="91" name="Espace réservé du numéro de diapositive 90">
            <a:extLst>
              <a:ext uri="{FF2B5EF4-FFF2-40B4-BE49-F238E27FC236}">
                <a16:creationId xmlns:a16="http://schemas.microsoft.com/office/drawing/2014/main" id="{B2F33525-5431-2940-9561-C80C21E639BC}"/>
              </a:ext>
            </a:extLst>
          </p:cNvPr>
          <p:cNvSpPr>
            <a:spLocks noGrp="1"/>
          </p:cNvSpPr>
          <p:nvPr>
            <p:ph type="sldNum" sz="quarter" idx="12"/>
          </p:nvPr>
        </p:nvSpPr>
        <p:spPr/>
        <p:txBody>
          <a:bodyPr/>
          <a:lstStyle/>
          <a:p>
            <a:fld id="{80331F53-981A-4E4C-AF69-EBD5CD4D87D0}" type="slidenum">
              <a:rPr lang="en-US" smtClean="0"/>
              <a:t>2</a:t>
            </a:fld>
            <a:endParaRPr lang="en-US"/>
          </a:p>
        </p:txBody>
      </p:sp>
      <p:pic>
        <p:nvPicPr>
          <p:cNvPr id="41" name="Picture 2" descr="logo_swissconnect">
            <a:extLst>
              <a:ext uri="{FF2B5EF4-FFF2-40B4-BE49-F238E27FC236}">
                <a16:creationId xmlns:a16="http://schemas.microsoft.com/office/drawing/2014/main" id="{AE26670B-C2C9-9447-A17B-6D643796911A}"/>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859997" y="6388039"/>
            <a:ext cx="1127438" cy="416078"/>
          </a:xfrm>
          <a:prstGeom prst="rect">
            <a:avLst/>
          </a:prstGeom>
          <a:noFill/>
          <a:extLst>
            <a:ext uri="{909E8E84-426E-40DD-AFC4-6F175D3DCCD1}">
              <a14:hiddenFill xmlns:a14="http://schemas.microsoft.com/office/drawing/2010/main">
                <a:solidFill>
                  <a:srgbClr val="FFFFFF"/>
                </a:solidFill>
              </a14:hiddenFill>
            </a:ext>
          </a:extLst>
        </p:spPr>
      </p:pic>
      <p:sp>
        <p:nvSpPr>
          <p:cNvPr id="42" name="Ellipse 41">
            <a:extLst>
              <a:ext uri="{FF2B5EF4-FFF2-40B4-BE49-F238E27FC236}">
                <a16:creationId xmlns:a16="http://schemas.microsoft.com/office/drawing/2014/main" id="{A10F08BD-FBBC-874D-A886-784C48DA6123}"/>
              </a:ext>
            </a:extLst>
          </p:cNvPr>
          <p:cNvSpPr/>
          <p:nvPr/>
        </p:nvSpPr>
        <p:spPr>
          <a:xfrm>
            <a:off x="9165110" y="5705072"/>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3" name="Ellipse 42">
            <a:extLst>
              <a:ext uri="{FF2B5EF4-FFF2-40B4-BE49-F238E27FC236}">
                <a16:creationId xmlns:a16="http://schemas.microsoft.com/office/drawing/2014/main" id="{9310D2F0-08E2-0A40-919C-5D23488C3DE8}"/>
              </a:ext>
            </a:extLst>
          </p:cNvPr>
          <p:cNvSpPr/>
          <p:nvPr/>
        </p:nvSpPr>
        <p:spPr>
          <a:xfrm>
            <a:off x="8280686" y="3243179"/>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01870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76E2A-93DB-F74B-9238-264B0C549E9A}"/>
              </a:ext>
            </a:extLst>
          </p:cNvPr>
          <p:cNvSpPr>
            <a:spLocks noGrp="1"/>
          </p:cNvSpPr>
          <p:nvPr>
            <p:ph type="title"/>
          </p:nvPr>
        </p:nvSpPr>
        <p:spPr/>
        <p:txBody>
          <a:bodyPr/>
          <a:lstStyle/>
          <a:p>
            <a:r>
              <a:rPr lang="fr-FR" b="1" dirty="0"/>
              <a:t>Le réseau </a:t>
            </a:r>
            <a:r>
              <a:rPr lang="fr-FR" b="1" dirty="0" err="1"/>
              <a:t>Swissconnect</a:t>
            </a:r>
            <a:endParaRPr lang="fr-FR" b="1" dirty="0"/>
          </a:p>
        </p:txBody>
      </p:sp>
      <p:sp>
        <p:nvSpPr>
          <p:cNvPr id="4" name="Espace réservé du numéro de diapositive 3">
            <a:extLst>
              <a:ext uri="{FF2B5EF4-FFF2-40B4-BE49-F238E27FC236}">
                <a16:creationId xmlns:a16="http://schemas.microsoft.com/office/drawing/2014/main" id="{E3839334-2EEE-2544-B20C-2B4A8EE9E653}"/>
              </a:ext>
            </a:extLst>
          </p:cNvPr>
          <p:cNvSpPr>
            <a:spLocks noGrp="1"/>
          </p:cNvSpPr>
          <p:nvPr>
            <p:ph type="sldNum" sz="quarter" idx="12"/>
          </p:nvPr>
        </p:nvSpPr>
        <p:spPr/>
        <p:txBody>
          <a:bodyPr/>
          <a:lstStyle/>
          <a:p>
            <a:fld id="{80331F53-981A-4E4C-AF69-EBD5CD4D87D0}" type="slidenum">
              <a:rPr lang="en-US" smtClean="0"/>
              <a:t>3</a:t>
            </a:fld>
            <a:endParaRPr lang="en-US" dirty="0"/>
          </a:p>
        </p:txBody>
      </p:sp>
      <p:pic>
        <p:nvPicPr>
          <p:cNvPr id="8" name="Image 7">
            <a:extLst>
              <a:ext uri="{FF2B5EF4-FFF2-40B4-BE49-F238E27FC236}">
                <a16:creationId xmlns:a16="http://schemas.microsoft.com/office/drawing/2014/main" id="{1B10E9E8-FE96-154A-81AE-F4AF190808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9193" y="1727404"/>
            <a:ext cx="9973456" cy="3991217"/>
          </a:xfrm>
          <a:prstGeom prst="rect">
            <a:avLst/>
          </a:prstGeom>
        </p:spPr>
      </p:pic>
      <p:sp>
        <p:nvSpPr>
          <p:cNvPr id="3" name="Rectangle 2">
            <a:extLst>
              <a:ext uri="{FF2B5EF4-FFF2-40B4-BE49-F238E27FC236}">
                <a16:creationId xmlns:a16="http://schemas.microsoft.com/office/drawing/2014/main" id="{5599AD16-4C2D-B343-8765-9B0EA7FA22E5}"/>
              </a:ext>
            </a:extLst>
          </p:cNvPr>
          <p:cNvSpPr/>
          <p:nvPr/>
        </p:nvSpPr>
        <p:spPr>
          <a:xfrm>
            <a:off x="4685361" y="5838541"/>
            <a:ext cx="2748253" cy="369332"/>
          </a:xfrm>
          <a:prstGeom prst="rect">
            <a:avLst/>
          </a:prstGeom>
        </p:spPr>
        <p:txBody>
          <a:bodyPr wrap="none">
            <a:spAutoFit/>
          </a:bodyPr>
          <a:lstStyle/>
          <a:p>
            <a:r>
              <a:rPr lang="fr-FR" dirty="0">
                <a:hlinkClick r:id="rId3"/>
              </a:rPr>
              <a:t>https://</a:t>
            </a:r>
            <a:r>
              <a:rPr lang="fr-FR" dirty="0" err="1">
                <a:hlinkClick r:id="rId3"/>
              </a:rPr>
              <a:t>swissconnect.ch</a:t>
            </a:r>
            <a:r>
              <a:rPr lang="fr-FR" dirty="0">
                <a:hlinkClick r:id="rId3"/>
              </a:rPr>
              <a:t>/</a:t>
            </a:r>
            <a:r>
              <a:rPr lang="fr-FR" dirty="0" err="1">
                <a:hlinkClick r:id="rId3"/>
              </a:rPr>
              <a:t>fr</a:t>
            </a:r>
            <a:r>
              <a:rPr lang="fr-FR" dirty="0">
                <a:hlinkClick r:id="rId3"/>
              </a:rPr>
              <a:t>/</a:t>
            </a:r>
            <a:endParaRPr lang="fr-FR" dirty="0"/>
          </a:p>
        </p:txBody>
      </p:sp>
    </p:spTree>
    <p:extLst>
      <p:ext uri="{BB962C8B-B14F-4D97-AF65-F5344CB8AC3E}">
        <p14:creationId xmlns:p14="http://schemas.microsoft.com/office/powerpoint/2010/main" val="1238567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369049-DC21-DB42-B75A-1F88F4C3ABA4}"/>
              </a:ext>
            </a:extLst>
          </p:cNvPr>
          <p:cNvSpPr>
            <a:spLocks noGrp="1"/>
          </p:cNvSpPr>
          <p:nvPr>
            <p:ph type="title"/>
          </p:nvPr>
        </p:nvSpPr>
        <p:spPr>
          <a:xfrm>
            <a:off x="838200" y="365125"/>
            <a:ext cx="10515600" cy="1325563"/>
          </a:xfrm>
        </p:spPr>
        <p:txBody>
          <a:bodyPr/>
          <a:lstStyle/>
          <a:p>
            <a:r>
              <a:rPr lang="fr-FR" b="1" dirty="0"/>
              <a:t>Vélocité Riviera</a:t>
            </a:r>
          </a:p>
        </p:txBody>
      </p:sp>
      <p:sp>
        <p:nvSpPr>
          <p:cNvPr id="4" name="Espace réservé du numéro de diapositive 3">
            <a:extLst>
              <a:ext uri="{FF2B5EF4-FFF2-40B4-BE49-F238E27FC236}">
                <a16:creationId xmlns:a16="http://schemas.microsoft.com/office/drawing/2014/main" id="{E6A0ECFC-4D23-4E44-B2F5-7CA08EC80B8E}"/>
              </a:ext>
            </a:extLst>
          </p:cNvPr>
          <p:cNvSpPr>
            <a:spLocks noGrp="1"/>
          </p:cNvSpPr>
          <p:nvPr>
            <p:ph type="sldNum" sz="quarter" idx="12"/>
          </p:nvPr>
        </p:nvSpPr>
        <p:spPr/>
        <p:txBody>
          <a:bodyPr/>
          <a:lstStyle/>
          <a:p>
            <a:fld id="{80331F53-981A-4E4C-AF69-EBD5CD4D87D0}" type="slidenum">
              <a:rPr lang="en-US" smtClean="0"/>
              <a:t>4</a:t>
            </a:fld>
            <a:endParaRPr lang="en-US" dirty="0"/>
          </a:p>
        </p:txBody>
      </p:sp>
      <p:sp>
        <p:nvSpPr>
          <p:cNvPr id="16" name="ZoneTexte 15">
            <a:extLst>
              <a:ext uri="{FF2B5EF4-FFF2-40B4-BE49-F238E27FC236}">
                <a16:creationId xmlns:a16="http://schemas.microsoft.com/office/drawing/2014/main" id="{EDA514E6-5BB2-874E-96CA-13D4C91D7E12}"/>
              </a:ext>
            </a:extLst>
          </p:cNvPr>
          <p:cNvSpPr txBox="1"/>
          <p:nvPr/>
        </p:nvSpPr>
        <p:spPr>
          <a:xfrm>
            <a:off x="616067" y="1437156"/>
            <a:ext cx="5221288" cy="4801314"/>
          </a:xfrm>
          <a:prstGeom prst="rect">
            <a:avLst/>
          </a:prstGeom>
          <a:noFill/>
        </p:spPr>
        <p:txBody>
          <a:bodyPr wrap="square" rtlCol="0">
            <a:spAutoFit/>
          </a:bodyPr>
          <a:lstStyle/>
          <a:p>
            <a:r>
              <a:rPr lang="fr-FR" b="1" dirty="0"/>
              <a:t>HRC – </a:t>
            </a:r>
            <a:r>
              <a:rPr lang="fr-FR" b="1" dirty="0" err="1"/>
              <a:t>Hopitaux</a:t>
            </a:r>
            <a:r>
              <a:rPr lang="fr-FR" b="1" dirty="0"/>
              <a:t> Riviera-Chablais </a:t>
            </a:r>
          </a:p>
          <a:p>
            <a:pPr marL="285750" indent="-285750">
              <a:buFontTx/>
              <a:buChar char="-"/>
            </a:pPr>
            <a:r>
              <a:rPr lang="fr-FR" dirty="0"/>
              <a:t>Livraison de médicaments depuis la Pharmacie du nouvel Hôpital de </a:t>
            </a:r>
            <a:r>
              <a:rPr lang="fr-FR" dirty="0" err="1"/>
              <a:t>Rennaz</a:t>
            </a:r>
            <a:r>
              <a:rPr lang="fr-FR" dirty="0"/>
              <a:t>. </a:t>
            </a:r>
          </a:p>
          <a:p>
            <a:pPr marL="285750" indent="-285750">
              <a:buFontTx/>
              <a:buChar char="-"/>
            </a:pPr>
            <a:r>
              <a:rPr lang="fr-FR" dirty="0"/>
              <a:t>Prise en charge des analyses de laboratoires pour les </a:t>
            </a:r>
            <a:r>
              <a:rPr lang="fr-FR" dirty="0" err="1"/>
              <a:t>HRCs</a:t>
            </a:r>
            <a:r>
              <a:rPr lang="fr-FR" dirty="0"/>
              <a:t>. Dont les urgences.</a:t>
            </a:r>
          </a:p>
          <a:p>
            <a:endParaRPr lang="fr-FR" b="1" dirty="0"/>
          </a:p>
          <a:p>
            <a:r>
              <a:rPr lang="fr-FR" b="1" dirty="0" err="1"/>
              <a:t>Unilabs</a:t>
            </a:r>
            <a:endParaRPr lang="fr-FR" b="1" dirty="0"/>
          </a:p>
          <a:p>
            <a:r>
              <a:rPr lang="fr-FR" dirty="0"/>
              <a:t>- Prise en charge des urgences pour </a:t>
            </a:r>
            <a:r>
              <a:rPr lang="fr-FR" dirty="0" err="1"/>
              <a:t>Unilabs</a:t>
            </a:r>
            <a:r>
              <a:rPr lang="fr-FR" dirty="0"/>
              <a:t>.</a:t>
            </a:r>
            <a:endParaRPr lang="fr-FR" b="1" dirty="0"/>
          </a:p>
          <a:p>
            <a:endParaRPr lang="fr-FR" b="1" dirty="0"/>
          </a:p>
          <a:p>
            <a:r>
              <a:rPr lang="fr-FR" b="1" dirty="0" err="1"/>
              <a:t>LaborTeam</a:t>
            </a:r>
            <a:r>
              <a:rPr lang="fr-FR" b="1" dirty="0"/>
              <a:t> :</a:t>
            </a:r>
          </a:p>
          <a:p>
            <a:pPr marL="285750" indent="-285750">
              <a:buFontTx/>
              <a:buChar char="-"/>
            </a:pPr>
            <a:r>
              <a:rPr lang="fr-FR" dirty="0"/>
              <a:t>Prise en charge des analyses de laboratoires.</a:t>
            </a:r>
          </a:p>
          <a:p>
            <a:pPr marL="285750" indent="-285750">
              <a:buFontTx/>
              <a:buChar char="-"/>
            </a:pPr>
            <a:endParaRPr lang="fr-FR" b="1" dirty="0"/>
          </a:p>
          <a:p>
            <a:r>
              <a:rPr lang="fr-FR" b="1" dirty="0"/>
              <a:t>Camion Transport </a:t>
            </a:r>
          </a:p>
          <a:p>
            <a:pPr marL="285750" indent="-285750">
              <a:buFontTx/>
              <a:buChar char="-"/>
            </a:pPr>
            <a:r>
              <a:rPr lang="fr-FR" dirty="0"/>
              <a:t>Colis léger - Livraison du dernier kilomètre.</a:t>
            </a:r>
          </a:p>
          <a:p>
            <a:endParaRPr lang="fr-FR" dirty="0"/>
          </a:p>
          <a:p>
            <a:r>
              <a:rPr lang="fr-FR" b="1" dirty="0" err="1"/>
              <a:t>DringDring</a:t>
            </a:r>
            <a:r>
              <a:rPr lang="fr-FR" b="1" dirty="0"/>
              <a:t> – </a:t>
            </a:r>
            <a:r>
              <a:rPr lang="fr-FR" b="1" dirty="0" err="1"/>
              <a:t>Youpaq</a:t>
            </a:r>
            <a:r>
              <a:rPr lang="fr-FR" b="1" dirty="0"/>
              <a:t> – </a:t>
            </a:r>
            <a:r>
              <a:rPr lang="fr-FR" b="1" dirty="0" err="1"/>
              <a:t>MyLocalStore</a:t>
            </a:r>
            <a:endParaRPr lang="fr-FR" b="1" dirty="0"/>
          </a:p>
          <a:p>
            <a:r>
              <a:rPr lang="fr-FR" dirty="0"/>
              <a:t>- Livraison de courses à domicile</a:t>
            </a:r>
          </a:p>
        </p:txBody>
      </p:sp>
      <p:pic>
        <p:nvPicPr>
          <p:cNvPr id="4098" name="Picture 2" descr="logo_swissconnect">
            <a:extLst>
              <a:ext uri="{FF2B5EF4-FFF2-40B4-BE49-F238E27FC236}">
                <a16:creationId xmlns:a16="http://schemas.microsoft.com/office/drawing/2014/main" id="{39452B0F-515A-A54E-B46A-94E748FB669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35823" y="5584028"/>
            <a:ext cx="1773326" cy="65444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F7BA2AFC-1558-5E42-9FE7-75791E01F837}"/>
              </a:ext>
            </a:extLst>
          </p:cNvPr>
          <p:cNvSpPr/>
          <p:nvPr/>
        </p:nvSpPr>
        <p:spPr>
          <a:xfrm>
            <a:off x="6398479" y="5330496"/>
            <a:ext cx="6096000" cy="923330"/>
          </a:xfrm>
          <a:prstGeom prst="rect">
            <a:avLst/>
          </a:prstGeom>
        </p:spPr>
        <p:txBody>
          <a:bodyPr>
            <a:spAutoFit/>
          </a:bodyPr>
          <a:lstStyle/>
          <a:p>
            <a:r>
              <a:rPr lang="fr-FR" b="1" dirty="0"/>
              <a:t> </a:t>
            </a:r>
            <a:r>
              <a:rPr lang="fr-FR" b="1" dirty="0" err="1"/>
              <a:t>Swissconnect</a:t>
            </a:r>
            <a:endParaRPr lang="fr-FR" b="1" dirty="0"/>
          </a:p>
          <a:p>
            <a:pPr marL="285750" indent="-285750">
              <a:buFontTx/>
              <a:buChar char="-"/>
            </a:pPr>
            <a:r>
              <a:rPr lang="fr-FR" dirty="0"/>
              <a:t>Livraison du dernier kilomètre. </a:t>
            </a:r>
          </a:p>
          <a:p>
            <a:pPr marL="285750" indent="-285750">
              <a:buFontTx/>
              <a:buChar char="-"/>
            </a:pPr>
            <a:r>
              <a:rPr lang="fr-FR" dirty="0"/>
              <a:t>Utilisation du réseau </a:t>
            </a:r>
            <a:r>
              <a:rPr lang="fr-FR" dirty="0" err="1"/>
              <a:t>Swissconnect</a:t>
            </a:r>
            <a:endParaRPr lang="fr-FR" dirty="0"/>
          </a:p>
        </p:txBody>
      </p:sp>
      <p:pic>
        <p:nvPicPr>
          <p:cNvPr id="21" name="Image 20">
            <a:extLst>
              <a:ext uri="{FF2B5EF4-FFF2-40B4-BE49-F238E27FC236}">
                <a16:creationId xmlns:a16="http://schemas.microsoft.com/office/drawing/2014/main" id="{0D930A4C-30F2-3840-B708-EDE3E1BF47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59488" y="1437156"/>
            <a:ext cx="4792299" cy="3594224"/>
          </a:xfrm>
          <a:prstGeom prst="rect">
            <a:avLst/>
          </a:prstGeom>
        </p:spPr>
      </p:pic>
    </p:spTree>
    <p:extLst>
      <p:ext uri="{BB962C8B-B14F-4D97-AF65-F5344CB8AC3E}">
        <p14:creationId xmlns:p14="http://schemas.microsoft.com/office/powerpoint/2010/main" val="3231191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0310A2-6A10-BC4F-970D-9A12A71C33E4}"/>
              </a:ext>
            </a:extLst>
          </p:cNvPr>
          <p:cNvSpPr>
            <a:spLocks noGrp="1"/>
          </p:cNvSpPr>
          <p:nvPr>
            <p:ph type="title"/>
          </p:nvPr>
        </p:nvSpPr>
        <p:spPr/>
        <p:txBody>
          <a:bodyPr/>
          <a:lstStyle/>
          <a:p>
            <a:r>
              <a:rPr lang="fr-FR" dirty="0"/>
              <a:t>Les </a:t>
            </a:r>
            <a:r>
              <a:rPr lang="fr-FR" dirty="0" err="1"/>
              <a:t>MicroHubs</a:t>
            </a:r>
            <a:endParaRPr lang="fr-FR" dirty="0"/>
          </a:p>
        </p:txBody>
      </p:sp>
      <p:sp>
        <p:nvSpPr>
          <p:cNvPr id="4" name="Espace réservé du numéro de diapositive 3">
            <a:extLst>
              <a:ext uri="{FF2B5EF4-FFF2-40B4-BE49-F238E27FC236}">
                <a16:creationId xmlns:a16="http://schemas.microsoft.com/office/drawing/2014/main" id="{94E036FB-8309-704E-9946-8662F32FCE4A}"/>
              </a:ext>
            </a:extLst>
          </p:cNvPr>
          <p:cNvSpPr>
            <a:spLocks noGrp="1"/>
          </p:cNvSpPr>
          <p:nvPr>
            <p:ph type="sldNum" sz="quarter" idx="12"/>
          </p:nvPr>
        </p:nvSpPr>
        <p:spPr/>
        <p:txBody>
          <a:bodyPr/>
          <a:lstStyle/>
          <a:p>
            <a:fld id="{80331F53-981A-4E4C-AF69-EBD5CD4D87D0}" type="slidenum">
              <a:rPr lang="en-US" smtClean="0"/>
              <a:t>5</a:t>
            </a:fld>
            <a:endParaRPr lang="en-US" dirty="0"/>
          </a:p>
        </p:txBody>
      </p:sp>
      <p:sp>
        <p:nvSpPr>
          <p:cNvPr id="5" name="ZoneTexte 4">
            <a:extLst>
              <a:ext uri="{FF2B5EF4-FFF2-40B4-BE49-F238E27FC236}">
                <a16:creationId xmlns:a16="http://schemas.microsoft.com/office/drawing/2014/main" id="{824E1B24-3905-4B40-B623-D925FCB4C680}"/>
              </a:ext>
            </a:extLst>
          </p:cNvPr>
          <p:cNvSpPr txBox="1"/>
          <p:nvPr/>
        </p:nvSpPr>
        <p:spPr>
          <a:xfrm>
            <a:off x="959370" y="1585758"/>
            <a:ext cx="4213526" cy="1200329"/>
          </a:xfrm>
          <a:prstGeom prst="rect">
            <a:avLst/>
          </a:prstGeom>
          <a:noFill/>
        </p:spPr>
        <p:txBody>
          <a:bodyPr wrap="none" rtlCol="0">
            <a:spAutoFit/>
          </a:bodyPr>
          <a:lstStyle/>
          <a:p>
            <a:r>
              <a:rPr lang="fr-FR" b="1" dirty="0"/>
              <a:t>Vevey </a:t>
            </a:r>
          </a:p>
          <a:p>
            <a:pPr marL="285750" indent="-285750">
              <a:buFontTx/>
              <a:buChar char="-"/>
            </a:pPr>
            <a:r>
              <a:rPr lang="fr-FR" dirty="0"/>
              <a:t>Local de Vélocité Riviera</a:t>
            </a:r>
          </a:p>
          <a:p>
            <a:pPr marL="285750" indent="-285750">
              <a:buFontTx/>
              <a:buChar char="-"/>
            </a:pPr>
            <a:r>
              <a:rPr lang="fr-FR" dirty="0"/>
              <a:t>Armoire sécurisée à la gare de Vevey</a:t>
            </a:r>
          </a:p>
          <a:p>
            <a:pPr marL="285750" indent="-285750">
              <a:buFontTx/>
              <a:buChar char="-"/>
            </a:pPr>
            <a:r>
              <a:rPr lang="fr-FR" dirty="0"/>
              <a:t>Chargement et déchargement de trains.</a:t>
            </a:r>
          </a:p>
        </p:txBody>
      </p:sp>
      <p:sp>
        <p:nvSpPr>
          <p:cNvPr id="6" name="ZoneTexte 5">
            <a:extLst>
              <a:ext uri="{FF2B5EF4-FFF2-40B4-BE49-F238E27FC236}">
                <a16:creationId xmlns:a16="http://schemas.microsoft.com/office/drawing/2014/main" id="{F2C72BC3-2973-8947-83AC-4432BF9B6E53}"/>
              </a:ext>
            </a:extLst>
          </p:cNvPr>
          <p:cNvSpPr txBox="1"/>
          <p:nvPr/>
        </p:nvSpPr>
        <p:spPr>
          <a:xfrm>
            <a:off x="959370" y="2907390"/>
            <a:ext cx="4213526" cy="923330"/>
          </a:xfrm>
          <a:prstGeom prst="rect">
            <a:avLst/>
          </a:prstGeom>
          <a:noFill/>
        </p:spPr>
        <p:txBody>
          <a:bodyPr wrap="none" rtlCol="0">
            <a:spAutoFit/>
          </a:bodyPr>
          <a:lstStyle/>
          <a:p>
            <a:r>
              <a:rPr lang="fr-FR" b="1" dirty="0"/>
              <a:t>Montreux</a:t>
            </a:r>
          </a:p>
          <a:p>
            <a:pPr marL="285750" indent="-285750">
              <a:buFontTx/>
              <a:buChar char="-"/>
            </a:pPr>
            <a:r>
              <a:rPr lang="fr-FR" dirty="0"/>
              <a:t>Chargement et déchargement de trains.</a:t>
            </a:r>
          </a:p>
          <a:p>
            <a:pPr marL="285750" indent="-285750">
              <a:buFontTx/>
              <a:buChar char="-"/>
            </a:pPr>
            <a:r>
              <a:rPr lang="fr-FR" dirty="0"/>
              <a:t>Pas de lieux de stockage</a:t>
            </a:r>
          </a:p>
        </p:txBody>
      </p:sp>
      <p:sp>
        <p:nvSpPr>
          <p:cNvPr id="7" name="ZoneTexte 6">
            <a:extLst>
              <a:ext uri="{FF2B5EF4-FFF2-40B4-BE49-F238E27FC236}">
                <a16:creationId xmlns:a16="http://schemas.microsoft.com/office/drawing/2014/main" id="{42CE8282-7D47-684F-B7CA-794C3D51D61D}"/>
              </a:ext>
            </a:extLst>
          </p:cNvPr>
          <p:cNvSpPr txBox="1"/>
          <p:nvPr/>
        </p:nvSpPr>
        <p:spPr>
          <a:xfrm>
            <a:off x="959370" y="4136250"/>
            <a:ext cx="4375557" cy="1200329"/>
          </a:xfrm>
          <a:prstGeom prst="rect">
            <a:avLst/>
          </a:prstGeom>
          <a:noFill/>
        </p:spPr>
        <p:txBody>
          <a:bodyPr wrap="none" rtlCol="0">
            <a:spAutoFit/>
          </a:bodyPr>
          <a:lstStyle/>
          <a:p>
            <a:r>
              <a:rPr lang="fr-FR" b="1" dirty="0"/>
              <a:t>Aigle</a:t>
            </a:r>
          </a:p>
          <a:p>
            <a:pPr marL="285750" indent="-285750">
              <a:buFontTx/>
              <a:buChar char="-"/>
            </a:pPr>
            <a:r>
              <a:rPr lang="fr-FR" dirty="0"/>
              <a:t>Chargement et déchargement de trains.</a:t>
            </a:r>
          </a:p>
          <a:p>
            <a:pPr marL="285750" indent="-285750">
              <a:buFontTx/>
              <a:buChar char="-"/>
            </a:pPr>
            <a:r>
              <a:rPr lang="fr-FR" dirty="0"/>
              <a:t>Taxi </a:t>
            </a:r>
            <a:r>
              <a:rPr lang="fr-FR" dirty="0" err="1"/>
              <a:t>Rokko</a:t>
            </a:r>
            <a:r>
              <a:rPr lang="fr-FR" dirty="0"/>
              <a:t> et Jo</a:t>
            </a:r>
          </a:p>
          <a:p>
            <a:pPr marL="285750" indent="-285750">
              <a:buFontTx/>
              <a:buChar char="-"/>
            </a:pPr>
            <a:r>
              <a:rPr lang="fr-FR" dirty="0"/>
              <a:t>Stockage – Kiosque Relay, Coop </a:t>
            </a:r>
            <a:r>
              <a:rPr lang="fr-FR" dirty="0" err="1"/>
              <a:t>Pronto</a:t>
            </a:r>
            <a:endParaRPr lang="fr-FR" dirty="0"/>
          </a:p>
        </p:txBody>
      </p:sp>
      <p:sp>
        <p:nvSpPr>
          <p:cNvPr id="8" name="ZoneTexte 7">
            <a:extLst>
              <a:ext uri="{FF2B5EF4-FFF2-40B4-BE49-F238E27FC236}">
                <a16:creationId xmlns:a16="http://schemas.microsoft.com/office/drawing/2014/main" id="{250D5337-4C1A-B843-B408-16545B477363}"/>
              </a:ext>
            </a:extLst>
          </p:cNvPr>
          <p:cNvSpPr txBox="1"/>
          <p:nvPr/>
        </p:nvSpPr>
        <p:spPr>
          <a:xfrm>
            <a:off x="6503837" y="1630026"/>
            <a:ext cx="2316019" cy="923330"/>
          </a:xfrm>
          <a:prstGeom prst="rect">
            <a:avLst/>
          </a:prstGeom>
          <a:noFill/>
        </p:spPr>
        <p:txBody>
          <a:bodyPr wrap="none" rtlCol="0">
            <a:spAutoFit/>
          </a:bodyPr>
          <a:lstStyle/>
          <a:p>
            <a:r>
              <a:rPr lang="fr-FR" b="1" dirty="0"/>
              <a:t>Hôpital de </a:t>
            </a:r>
            <a:r>
              <a:rPr lang="fr-FR" b="1" dirty="0" err="1"/>
              <a:t>Rennaz</a:t>
            </a:r>
            <a:r>
              <a:rPr lang="fr-FR" b="1" dirty="0"/>
              <a:t> </a:t>
            </a:r>
          </a:p>
          <a:p>
            <a:pPr marL="285750" indent="-285750">
              <a:buFontTx/>
              <a:buChar char="-"/>
            </a:pPr>
            <a:r>
              <a:rPr lang="fr-FR" dirty="0"/>
              <a:t>Stock de pharmacie</a:t>
            </a:r>
          </a:p>
          <a:p>
            <a:pPr marL="285750" indent="-285750">
              <a:buFontTx/>
              <a:buChar char="-"/>
            </a:pPr>
            <a:r>
              <a:rPr lang="fr-FR" dirty="0"/>
              <a:t>Laboratoire ICH</a:t>
            </a:r>
          </a:p>
        </p:txBody>
      </p:sp>
      <p:pic>
        <p:nvPicPr>
          <p:cNvPr id="7171" name="Picture 3" descr="/var/folders/qv/r17qz6jx147_1r24dpxxj07r0000gp/T/com.microsoft.Powerpoint/WebArchiveCopyPasteTempFiles/p290">
            <a:extLst>
              <a:ext uri="{FF2B5EF4-FFF2-40B4-BE49-F238E27FC236}">
                <a16:creationId xmlns:a16="http://schemas.microsoft.com/office/drawing/2014/main" id="{71A16B41-7073-D849-A3C2-149BD0092B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67423" y="3187859"/>
            <a:ext cx="4504865" cy="253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06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08F9F5-78F6-5941-9038-ECEFA326E452}"/>
              </a:ext>
            </a:extLst>
          </p:cNvPr>
          <p:cNvSpPr>
            <a:spLocks noGrp="1"/>
          </p:cNvSpPr>
          <p:nvPr>
            <p:ph type="title"/>
          </p:nvPr>
        </p:nvSpPr>
        <p:spPr/>
        <p:txBody>
          <a:bodyPr/>
          <a:lstStyle/>
          <a:p>
            <a:r>
              <a:rPr lang="fr-FR" b="1" dirty="0"/>
              <a:t>Les Outils du Dernier kilomètre</a:t>
            </a:r>
          </a:p>
        </p:txBody>
      </p:sp>
      <p:sp>
        <p:nvSpPr>
          <p:cNvPr id="4" name="Espace réservé du numéro de diapositive 3">
            <a:extLst>
              <a:ext uri="{FF2B5EF4-FFF2-40B4-BE49-F238E27FC236}">
                <a16:creationId xmlns:a16="http://schemas.microsoft.com/office/drawing/2014/main" id="{1759E13A-FB80-EE41-B9F1-C6270FC8D2FE}"/>
              </a:ext>
            </a:extLst>
          </p:cNvPr>
          <p:cNvSpPr>
            <a:spLocks noGrp="1"/>
          </p:cNvSpPr>
          <p:nvPr>
            <p:ph type="sldNum" sz="quarter" idx="12"/>
          </p:nvPr>
        </p:nvSpPr>
        <p:spPr/>
        <p:txBody>
          <a:bodyPr/>
          <a:lstStyle/>
          <a:p>
            <a:fld id="{80331F53-981A-4E4C-AF69-EBD5CD4D87D0}" type="slidenum">
              <a:rPr lang="en-US" smtClean="0"/>
              <a:t>6</a:t>
            </a:fld>
            <a:endParaRPr lang="en-US" dirty="0"/>
          </a:p>
        </p:txBody>
      </p:sp>
      <p:sp>
        <p:nvSpPr>
          <p:cNvPr id="7" name="ZoneTexte 6">
            <a:extLst>
              <a:ext uri="{FF2B5EF4-FFF2-40B4-BE49-F238E27FC236}">
                <a16:creationId xmlns:a16="http://schemas.microsoft.com/office/drawing/2014/main" id="{C092FA1D-347E-CD49-AF77-AB2CEF1D51DB}"/>
              </a:ext>
            </a:extLst>
          </p:cNvPr>
          <p:cNvSpPr txBox="1"/>
          <p:nvPr/>
        </p:nvSpPr>
        <p:spPr>
          <a:xfrm>
            <a:off x="437315" y="1373920"/>
            <a:ext cx="5622174" cy="2123658"/>
          </a:xfrm>
          <a:prstGeom prst="rect">
            <a:avLst/>
          </a:prstGeom>
          <a:noFill/>
        </p:spPr>
        <p:txBody>
          <a:bodyPr wrap="square" rtlCol="0">
            <a:spAutoFit/>
          </a:bodyPr>
          <a:lstStyle/>
          <a:p>
            <a:r>
              <a:rPr lang="fr-FR" sz="2400" b="1" dirty="0"/>
              <a:t>Le Vélo</a:t>
            </a:r>
          </a:p>
          <a:p>
            <a:r>
              <a:rPr lang="fr-FR" b="1" dirty="0"/>
              <a:t>Géographie : </a:t>
            </a:r>
            <a:r>
              <a:rPr lang="fr-FR" dirty="0"/>
              <a:t>Courte distance &lt; 15 km</a:t>
            </a:r>
          </a:p>
          <a:p>
            <a:r>
              <a:rPr lang="fr-FR" b="1" dirty="0"/>
              <a:t>Infrastructure : </a:t>
            </a:r>
          </a:p>
          <a:p>
            <a:pPr marL="285750" indent="-285750">
              <a:buFontTx/>
              <a:buChar char="-"/>
            </a:pPr>
            <a:r>
              <a:rPr lang="fr-FR" dirty="0"/>
              <a:t>Hub : Local en ville.</a:t>
            </a:r>
          </a:p>
          <a:p>
            <a:pPr marL="285750" indent="-285750">
              <a:buFontTx/>
              <a:buChar char="-"/>
            </a:pPr>
            <a:r>
              <a:rPr lang="fr-FR" dirty="0"/>
              <a:t>Voie de communication : Centre urbain, piste cyclable.</a:t>
            </a:r>
          </a:p>
          <a:p>
            <a:pPr marL="285750" indent="-285750">
              <a:buFontTx/>
              <a:buChar char="-"/>
            </a:pPr>
            <a:r>
              <a:rPr lang="fr-FR" dirty="0"/>
              <a:t>Très agile, se faufile partout</a:t>
            </a:r>
          </a:p>
          <a:p>
            <a:r>
              <a:rPr lang="fr-FR" b="1" dirty="0"/>
              <a:t>Marchandises : </a:t>
            </a:r>
            <a:r>
              <a:rPr lang="fr-FR" dirty="0"/>
              <a:t>Enveloppe, colis jusqu'à 10-15 Kg. </a:t>
            </a:r>
          </a:p>
        </p:txBody>
      </p:sp>
      <p:sp>
        <p:nvSpPr>
          <p:cNvPr id="8" name="ZoneTexte 7">
            <a:extLst>
              <a:ext uri="{FF2B5EF4-FFF2-40B4-BE49-F238E27FC236}">
                <a16:creationId xmlns:a16="http://schemas.microsoft.com/office/drawing/2014/main" id="{7082954D-4F16-E44E-9492-F80A8F5E0D91}"/>
              </a:ext>
            </a:extLst>
          </p:cNvPr>
          <p:cNvSpPr txBox="1"/>
          <p:nvPr/>
        </p:nvSpPr>
        <p:spPr>
          <a:xfrm>
            <a:off x="4157355" y="4418229"/>
            <a:ext cx="6135763" cy="2123658"/>
          </a:xfrm>
          <a:prstGeom prst="rect">
            <a:avLst/>
          </a:prstGeom>
          <a:noFill/>
        </p:spPr>
        <p:txBody>
          <a:bodyPr wrap="square" rtlCol="0">
            <a:spAutoFit/>
          </a:bodyPr>
          <a:lstStyle/>
          <a:p>
            <a:r>
              <a:rPr lang="fr-FR" sz="2400" b="1" dirty="0"/>
              <a:t>Le Vélo Electrique – (45km/h)</a:t>
            </a:r>
          </a:p>
          <a:p>
            <a:r>
              <a:rPr lang="fr-FR" b="1" dirty="0"/>
              <a:t>Géographie : </a:t>
            </a:r>
            <a:r>
              <a:rPr lang="fr-FR" dirty="0"/>
              <a:t>Courte distance &lt; 15 km, pente</a:t>
            </a:r>
          </a:p>
          <a:p>
            <a:pPr marL="285750" indent="-285750">
              <a:buFontTx/>
              <a:buChar char="-"/>
            </a:pPr>
            <a:r>
              <a:rPr lang="fr-FR" dirty="0"/>
              <a:t>Hub : Local en ville.</a:t>
            </a:r>
          </a:p>
          <a:p>
            <a:pPr marL="285750" indent="-285750">
              <a:buFontTx/>
              <a:buChar char="-"/>
            </a:pPr>
            <a:r>
              <a:rPr lang="fr-FR" dirty="0"/>
              <a:t>Voie de communication : Centre urbain, piste cyclable.</a:t>
            </a:r>
          </a:p>
          <a:p>
            <a:pPr marL="285750" indent="-285750">
              <a:buFontTx/>
              <a:buChar char="-"/>
            </a:pPr>
            <a:r>
              <a:rPr lang="fr-FR" dirty="0"/>
              <a:t>Agile, se faufile partout </a:t>
            </a:r>
          </a:p>
          <a:p>
            <a:r>
              <a:rPr lang="fr-FR" b="1" dirty="0"/>
              <a:t>Marchandises : </a:t>
            </a:r>
            <a:r>
              <a:rPr lang="fr-FR" dirty="0"/>
              <a:t>Plusieurs colis jusqu'à 40 Kg. </a:t>
            </a:r>
          </a:p>
          <a:p>
            <a:pPr marL="285750" indent="-285750">
              <a:buFontTx/>
              <a:buChar char="-"/>
            </a:pPr>
            <a:endParaRPr lang="fr-FR" dirty="0"/>
          </a:p>
        </p:txBody>
      </p:sp>
      <p:pic>
        <p:nvPicPr>
          <p:cNvPr id="2050" name="Picture 2" descr="vélocité riviera - livraison, envois, express et urgent ...">
            <a:extLst>
              <a:ext uri="{FF2B5EF4-FFF2-40B4-BE49-F238E27FC236}">
                <a16:creationId xmlns:a16="http://schemas.microsoft.com/office/drawing/2014/main" id="{1157170F-33B8-2F45-B8C9-7D851F5C320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40770" y="1470238"/>
            <a:ext cx="4007370" cy="265193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7C9F8387-217B-BD47-B63D-AE16F1D3F9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1853" y="3699924"/>
            <a:ext cx="2485767" cy="3033858"/>
          </a:xfrm>
          <a:prstGeom prst="rect">
            <a:avLst/>
          </a:prstGeom>
        </p:spPr>
      </p:pic>
    </p:spTree>
    <p:extLst>
      <p:ext uri="{BB962C8B-B14F-4D97-AF65-F5344CB8AC3E}">
        <p14:creationId xmlns:p14="http://schemas.microsoft.com/office/powerpoint/2010/main" val="279477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08F9F5-78F6-5941-9038-ECEFA326E452}"/>
              </a:ext>
            </a:extLst>
          </p:cNvPr>
          <p:cNvSpPr>
            <a:spLocks noGrp="1"/>
          </p:cNvSpPr>
          <p:nvPr>
            <p:ph type="title"/>
          </p:nvPr>
        </p:nvSpPr>
        <p:spPr/>
        <p:txBody>
          <a:bodyPr/>
          <a:lstStyle/>
          <a:p>
            <a:r>
              <a:rPr lang="fr-FR" b="1" dirty="0"/>
              <a:t>Les Outils du Dernier kilomètre</a:t>
            </a:r>
          </a:p>
        </p:txBody>
      </p:sp>
      <p:sp>
        <p:nvSpPr>
          <p:cNvPr id="4" name="Espace réservé du numéro de diapositive 3">
            <a:extLst>
              <a:ext uri="{FF2B5EF4-FFF2-40B4-BE49-F238E27FC236}">
                <a16:creationId xmlns:a16="http://schemas.microsoft.com/office/drawing/2014/main" id="{1759E13A-FB80-EE41-B9F1-C6270FC8D2FE}"/>
              </a:ext>
            </a:extLst>
          </p:cNvPr>
          <p:cNvSpPr>
            <a:spLocks noGrp="1"/>
          </p:cNvSpPr>
          <p:nvPr>
            <p:ph type="sldNum" sz="quarter" idx="12"/>
          </p:nvPr>
        </p:nvSpPr>
        <p:spPr/>
        <p:txBody>
          <a:bodyPr/>
          <a:lstStyle/>
          <a:p>
            <a:fld id="{80331F53-981A-4E4C-AF69-EBD5CD4D87D0}" type="slidenum">
              <a:rPr lang="en-US" smtClean="0"/>
              <a:t>7</a:t>
            </a:fld>
            <a:endParaRPr lang="en-US" dirty="0"/>
          </a:p>
        </p:txBody>
      </p:sp>
      <p:sp>
        <p:nvSpPr>
          <p:cNvPr id="6" name="ZoneTexte 5">
            <a:extLst>
              <a:ext uri="{FF2B5EF4-FFF2-40B4-BE49-F238E27FC236}">
                <a16:creationId xmlns:a16="http://schemas.microsoft.com/office/drawing/2014/main" id="{E1661D9C-82BE-F346-B087-D6CBCD9739CA}"/>
              </a:ext>
            </a:extLst>
          </p:cNvPr>
          <p:cNvSpPr txBox="1"/>
          <p:nvPr/>
        </p:nvSpPr>
        <p:spPr>
          <a:xfrm>
            <a:off x="825494" y="1502308"/>
            <a:ext cx="6135763" cy="2062103"/>
          </a:xfrm>
          <a:prstGeom prst="rect">
            <a:avLst/>
          </a:prstGeom>
          <a:noFill/>
        </p:spPr>
        <p:txBody>
          <a:bodyPr wrap="square" rtlCol="0">
            <a:spAutoFit/>
          </a:bodyPr>
          <a:lstStyle/>
          <a:p>
            <a:r>
              <a:rPr lang="fr-FR" sz="2000" b="1" dirty="0"/>
              <a:t>Le Vélo Cargo – (E-Electrique)</a:t>
            </a:r>
          </a:p>
          <a:p>
            <a:r>
              <a:rPr lang="fr-FR" b="1" dirty="0"/>
              <a:t>Géographie : </a:t>
            </a:r>
            <a:r>
              <a:rPr lang="fr-FR" dirty="0"/>
              <a:t>Courte distance &lt; 15 km, (E-pente)</a:t>
            </a:r>
          </a:p>
          <a:p>
            <a:pPr marL="285750" indent="-285750">
              <a:buFontTx/>
              <a:buChar char="-"/>
            </a:pPr>
            <a:r>
              <a:rPr lang="fr-FR" dirty="0"/>
              <a:t>Hub : Local en ville.</a:t>
            </a:r>
          </a:p>
          <a:p>
            <a:pPr marL="285750" indent="-285750">
              <a:buFontTx/>
              <a:buChar char="-"/>
            </a:pPr>
            <a:r>
              <a:rPr lang="fr-FR" dirty="0"/>
              <a:t>Voie de communication : Centre urbain, piste cyclable.</a:t>
            </a:r>
          </a:p>
          <a:p>
            <a:pPr marL="285750" indent="-285750">
              <a:buFontTx/>
              <a:buChar char="-"/>
            </a:pPr>
            <a:r>
              <a:rPr lang="fr-FR" dirty="0"/>
              <a:t>Peu agile. Peu bloqué dans les embouteillages.</a:t>
            </a:r>
          </a:p>
          <a:p>
            <a:r>
              <a:rPr lang="fr-FR" b="1" dirty="0"/>
              <a:t>Marchandises : </a:t>
            </a:r>
            <a:r>
              <a:rPr lang="fr-FR" dirty="0"/>
              <a:t>Colis jusqu'à 80 kg</a:t>
            </a:r>
          </a:p>
          <a:p>
            <a:pPr marL="285750" indent="-285750">
              <a:buFontTx/>
              <a:buChar char="-"/>
            </a:pPr>
            <a:endParaRPr lang="fr-FR" dirty="0"/>
          </a:p>
        </p:txBody>
      </p:sp>
      <p:sp>
        <p:nvSpPr>
          <p:cNvPr id="9" name="ZoneTexte 8">
            <a:extLst>
              <a:ext uri="{FF2B5EF4-FFF2-40B4-BE49-F238E27FC236}">
                <a16:creationId xmlns:a16="http://schemas.microsoft.com/office/drawing/2014/main" id="{E39DABEF-7D26-914B-865E-657AD9C7920E}"/>
              </a:ext>
            </a:extLst>
          </p:cNvPr>
          <p:cNvSpPr txBox="1"/>
          <p:nvPr/>
        </p:nvSpPr>
        <p:spPr>
          <a:xfrm>
            <a:off x="5218037" y="4361114"/>
            <a:ext cx="6135763" cy="2062103"/>
          </a:xfrm>
          <a:prstGeom prst="rect">
            <a:avLst/>
          </a:prstGeom>
          <a:noFill/>
        </p:spPr>
        <p:txBody>
          <a:bodyPr wrap="square" rtlCol="0">
            <a:spAutoFit/>
          </a:bodyPr>
          <a:lstStyle/>
          <a:p>
            <a:r>
              <a:rPr lang="fr-FR" sz="2000" b="1" dirty="0"/>
              <a:t>La Remorque – (E-Electrique)</a:t>
            </a:r>
          </a:p>
          <a:p>
            <a:r>
              <a:rPr lang="fr-FR" b="1" dirty="0"/>
              <a:t>Géographie : </a:t>
            </a:r>
            <a:r>
              <a:rPr lang="fr-FR" dirty="0"/>
              <a:t>Courte distance &lt; 15 km</a:t>
            </a:r>
          </a:p>
          <a:p>
            <a:pPr marL="285750" indent="-285750">
              <a:buFontTx/>
              <a:buChar char="-"/>
            </a:pPr>
            <a:r>
              <a:rPr lang="fr-FR" dirty="0"/>
              <a:t>Hub : Local en ville.</a:t>
            </a:r>
          </a:p>
          <a:p>
            <a:pPr marL="285750" indent="-285750">
              <a:buFontTx/>
              <a:buChar char="-"/>
            </a:pPr>
            <a:r>
              <a:rPr lang="fr-FR" dirty="0"/>
              <a:t>Voie de communication : Centre urbain, piste cyclable. </a:t>
            </a:r>
          </a:p>
          <a:p>
            <a:pPr marL="285750" indent="-285750">
              <a:buFontTx/>
              <a:buChar char="-"/>
            </a:pPr>
            <a:r>
              <a:rPr lang="fr-FR" dirty="0"/>
              <a:t>Très peu agile. Très bloqué dans les embouteillages.</a:t>
            </a:r>
          </a:p>
          <a:p>
            <a:r>
              <a:rPr lang="fr-FR" b="1" dirty="0"/>
              <a:t>Marchandises : </a:t>
            </a:r>
            <a:r>
              <a:rPr lang="fr-FR" dirty="0"/>
              <a:t>Colis jusqu'à 50-100 kg, (E-200 kg)</a:t>
            </a:r>
          </a:p>
          <a:p>
            <a:pPr marL="285750" indent="-285750">
              <a:buFontTx/>
              <a:buChar char="-"/>
            </a:pPr>
            <a:endParaRPr lang="fr-FR" dirty="0"/>
          </a:p>
        </p:txBody>
      </p:sp>
      <p:pic>
        <p:nvPicPr>
          <p:cNvPr id="11" name="Image 10">
            <a:extLst>
              <a:ext uri="{FF2B5EF4-FFF2-40B4-BE49-F238E27FC236}">
                <a16:creationId xmlns:a16="http://schemas.microsoft.com/office/drawing/2014/main" id="{95CE4F00-2B28-5C49-9D14-F455CCCA90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808" y="3628728"/>
            <a:ext cx="4162269" cy="3121702"/>
          </a:xfrm>
          <a:prstGeom prst="rect">
            <a:avLst/>
          </a:prstGeom>
        </p:spPr>
      </p:pic>
      <p:pic>
        <p:nvPicPr>
          <p:cNvPr id="14" name="Image 13">
            <a:extLst>
              <a:ext uri="{FF2B5EF4-FFF2-40B4-BE49-F238E27FC236}">
                <a16:creationId xmlns:a16="http://schemas.microsoft.com/office/drawing/2014/main" id="{9113C0C0-B138-2F46-B444-2F7DA06AFB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6906" y="1397698"/>
            <a:ext cx="3597327" cy="2673423"/>
          </a:xfrm>
          <a:prstGeom prst="rect">
            <a:avLst/>
          </a:prstGeom>
        </p:spPr>
      </p:pic>
    </p:spTree>
    <p:extLst>
      <p:ext uri="{BB962C8B-B14F-4D97-AF65-F5344CB8AC3E}">
        <p14:creationId xmlns:p14="http://schemas.microsoft.com/office/powerpoint/2010/main" val="31395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88E4F-08CC-6541-888B-70EC47097F8F}"/>
              </a:ext>
            </a:extLst>
          </p:cNvPr>
          <p:cNvSpPr>
            <a:spLocks noGrp="1"/>
          </p:cNvSpPr>
          <p:nvPr>
            <p:ph type="title"/>
          </p:nvPr>
        </p:nvSpPr>
        <p:spPr/>
        <p:txBody>
          <a:bodyPr/>
          <a:lstStyle/>
          <a:p>
            <a:r>
              <a:rPr lang="fr-FR" b="1" dirty="0"/>
              <a:t>Camion Transport</a:t>
            </a:r>
          </a:p>
        </p:txBody>
      </p:sp>
      <p:sp>
        <p:nvSpPr>
          <p:cNvPr id="4" name="Espace réservé du numéro de diapositive 3">
            <a:extLst>
              <a:ext uri="{FF2B5EF4-FFF2-40B4-BE49-F238E27FC236}">
                <a16:creationId xmlns:a16="http://schemas.microsoft.com/office/drawing/2014/main" id="{C051DDE7-4EEB-4C42-A5E7-3FDD81278A56}"/>
              </a:ext>
            </a:extLst>
          </p:cNvPr>
          <p:cNvSpPr>
            <a:spLocks noGrp="1"/>
          </p:cNvSpPr>
          <p:nvPr>
            <p:ph type="sldNum" sz="quarter" idx="12"/>
          </p:nvPr>
        </p:nvSpPr>
        <p:spPr/>
        <p:txBody>
          <a:bodyPr/>
          <a:lstStyle/>
          <a:p>
            <a:fld id="{80331F53-981A-4E4C-AF69-EBD5CD4D87D0}" type="slidenum">
              <a:rPr lang="en-US" smtClean="0"/>
              <a:t>8</a:t>
            </a:fld>
            <a:endParaRPr lang="en-US" dirty="0"/>
          </a:p>
        </p:txBody>
      </p:sp>
      <p:grpSp>
        <p:nvGrpSpPr>
          <p:cNvPr id="5" name="Groupe 4">
            <a:extLst>
              <a:ext uri="{FF2B5EF4-FFF2-40B4-BE49-F238E27FC236}">
                <a16:creationId xmlns:a16="http://schemas.microsoft.com/office/drawing/2014/main" id="{2FBFAFAF-C8A9-DF47-8985-0C4586F6ACC7}"/>
              </a:ext>
            </a:extLst>
          </p:cNvPr>
          <p:cNvGrpSpPr/>
          <p:nvPr/>
        </p:nvGrpSpPr>
        <p:grpSpPr>
          <a:xfrm>
            <a:off x="120428" y="1900201"/>
            <a:ext cx="5183289" cy="3741337"/>
            <a:chOff x="6398806" y="2491536"/>
            <a:chExt cx="5183289" cy="3741337"/>
          </a:xfrm>
        </p:grpSpPr>
        <p:pic>
          <p:nvPicPr>
            <p:cNvPr id="6" name="Image 5">
              <a:extLst>
                <a:ext uri="{FF2B5EF4-FFF2-40B4-BE49-F238E27FC236}">
                  <a16:creationId xmlns:a16="http://schemas.microsoft.com/office/drawing/2014/main" id="{D022F76B-427F-6A4E-88B0-66B9AD1B12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98806" y="2491536"/>
              <a:ext cx="5183289" cy="3741337"/>
            </a:xfrm>
            <a:prstGeom prst="rect">
              <a:avLst/>
            </a:prstGeom>
          </p:spPr>
        </p:pic>
        <p:sp>
          <p:nvSpPr>
            <p:cNvPr id="7" name="Ellipse 6">
              <a:extLst>
                <a:ext uri="{FF2B5EF4-FFF2-40B4-BE49-F238E27FC236}">
                  <a16:creationId xmlns:a16="http://schemas.microsoft.com/office/drawing/2014/main" id="{518C6CF7-46A3-9B46-853C-FC008E1AE3AF}"/>
                </a:ext>
              </a:extLst>
            </p:cNvPr>
            <p:cNvSpPr/>
            <p:nvPr/>
          </p:nvSpPr>
          <p:spPr>
            <a:xfrm>
              <a:off x="8150982" y="3273070"/>
              <a:ext cx="609600" cy="609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a:extLst>
                <a:ext uri="{FF2B5EF4-FFF2-40B4-BE49-F238E27FC236}">
                  <a16:creationId xmlns:a16="http://schemas.microsoft.com/office/drawing/2014/main" id="{4069653A-28E1-A441-AFF4-06E795C67CE0}"/>
                </a:ext>
              </a:extLst>
            </p:cNvPr>
            <p:cNvCxnSpPr>
              <a:cxnSpLocks/>
            </p:cNvCxnSpPr>
            <p:nvPr/>
          </p:nvCxnSpPr>
          <p:spPr>
            <a:xfrm>
              <a:off x="8760582" y="3681777"/>
              <a:ext cx="846500" cy="16334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2" descr="https://tse2.mm.bing.net/th?id=OIP.CASzjckYrVxOcWW5LTuWXgHaFX&amp;pid=Api">
              <a:extLst>
                <a:ext uri="{FF2B5EF4-FFF2-40B4-BE49-F238E27FC236}">
                  <a16:creationId xmlns:a16="http://schemas.microsoft.com/office/drawing/2014/main" id="{19B2570B-BD3B-804A-89AC-38DF3DE5DA8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71308" y="4091250"/>
              <a:ext cx="1184657" cy="857253"/>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7EC4E924-59BC-D542-939B-A7185C0FC260}"/>
                </a:ext>
              </a:extLst>
            </p:cNvPr>
            <p:cNvSpPr txBox="1"/>
            <p:nvPr/>
          </p:nvSpPr>
          <p:spPr>
            <a:xfrm>
              <a:off x="7379948" y="3826228"/>
              <a:ext cx="1380634" cy="369332"/>
            </a:xfrm>
            <a:prstGeom prst="rect">
              <a:avLst/>
            </a:prstGeom>
            <a:noFill/>
          </p:spPr>
          <p:txBody>
            <a:bodyPr wrap="none" rtlCol="0">
              <a:spAutoFit/>
            </a:bodyPr>
            <a:lstStyle/>
            <a:p>
              <a:r>
                <a:rPr lang="fr-FR" b="1" dirty="0"/>
                <a:t>Centre de tri</a:t>
              </a:r>
            </a:p>
          </p:txBody>
        </p:sp>
        <p:cxnSp>
          <p:nvCxnSpPr>
            <p:cNvPr id="11" name="Connecteur droit avec flèche 10">
              <a:extLst>
                <a:ext uri="{FF2B5EF4-FFF2-40B4-BE49-F238E27FC236}">
                  <a16:creationId xmlns:a16="http://schemas.microsoft.com/office/drawing/2014/main" id="{C32E3BD8-BAAF-134B-9E26-8193CC2122EC}"/>
                </a:ext>
              </a:extLst>
            </p:cNvPr>
            <p:cNvCxnSpPr>
              <a:cxnSpLocks/>
              <a:endCxn id="7" idx="7"/>
            </p:cNvCxnSpPr>
            <p:nvPr/>
          </p:nvCxnSpPr>
          <p:spPr>
            <a:xfrm flipH="1">
              <a:off x="8671308" y="2491536"/>
              <a:ext cx="570583" cy="87080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59897BBA-2DEE-C04A-AF52-3B41EC4B20AE}"/>
                </a:ext>
              </a:extLst>
            </p:cNvPr>
            <p:cNvSpPr txBox="1"/>
            <p:nvPr/>
          </p:nvSpPr>
          <p:spPr>
            <a:xfrm>
              <a:off x="9124751" y="2571256"/>
              <a:ext cx="1970604" cy="369332"/>
            </a:xfrm>
            <a:prstGeom prst="rect">
              <a:avLst/>
            </a:prstGeom>
            <a:noFill/>
          </p:spPr>
          <p:txBody>
            <a:bodyPr wrap="none" rtlCol="0">
              <a:spAutoFit/>
            </a:bodyPr>
            <a:lstStyle/>
            <a:p>
              <a:r>
                <a:rPr lang="fr-FR" b="1" dirty="0">
                  <a:solidFill>
                    <a:srgbClr val="FF0000"/>
                  </a:solidFill>
                </a:rPr>
                <a:t>Transport National</a:t>
              </a:r>
            </a:p>
          </p:txBody>
        </p:sp>
        <p:cxnSp>
          <p:nvCxnSpPr>
            <p:cNvPr id="13" name="Connecteur droit avec flèche 12">
              <a:extLst>
                <a:ext uri="{FF2B5EF4-FFF2-40B4-BE49-F238E27FC236}">
                  <a16:creationId xmlns:a16="http://schemas.microsoft.com/office/drawing/2014/main" id="{ED4B910E-1AB3-2F48-AE00-7FE7FA9C1133}"/>
                </a:ext>
              </a:extLst>
            </p:cNvPr>
            <p:cNvCxnSpPr>
              <a:cxnSpLocks/>
              <a:stCxn id="7" idx="1"/>
            </p:cNvCxnSpPr>
            <p:nvPr/>
          </p:nvCxnSpPr>
          <p:spPr>
            <a:xfrm flipH="1" flipV="1">
              <a:off x="7495787" y="2940588"/>
              <a:ext cx="744469" cy="4217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FEC34AB2-39F5-6F49-BEF8-FAEB8A027E0F}"/>
                </a:ext>
              </a:extLst>
            </p:cNvPr>
            <p:cNvCxnSpPr>
              <a:cxnSpLocks/>
            </p:cNvCxnSpPr>
            <p:nvPr/>
          </p:nvCxnSpPr>
          <p:spPr>
            <a:xfrm flipV="1">
              <a:off x="8716553" y="3138996"/>
              <a:ext cx="508269" cy="3185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6" name="Image 15">
            <a:extLst>
              <a:ext uri="{FF2B5EF4-FFF2-40B4-BE49-F238E27FC236}">
                <a16:creationId xmlns:a16="http://schemas.microsoft.com/office/drawing/2014/main" id="{F91F9A8B-ED26-504A-900A-A4ED337133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89484" y="1360556"/>
            <a:ext cx="3357132" cy="1960513"/>
          </a:xfrm>
          <a:prstGeom prst="rect">
            <a:avLst/>
          </a:prstGeom>
        </p:spPr>
      </p:pic>
      <p:pic>
        <p:nvPicPr>
          <p:cNvPr id="18" name="Image 17">
            <a:extLst>
              <a:ext uri="{FF2B5EF4-FFF2-40B4-BE49-F238E27FC236}">
                <a16:creationId xmlns:a16="http://schemas.microsoft.com/office/drawing/2014/main" id="{262402D5-C485-2A49-A71C-D7515696BF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9484" y="3607328"/>
            <a:ext cx="4887150" cy="2749022"/>
          </a:xfrm>
          <a:prstGeom prst="rect">
            <a:avLst/>
          </a:prstGeom>
        </p:spPr>
      </p:pic>
    </p:spTree>
    <p:extLst>
      <p:ext uri="{BB962C8B-B14F-4D97-AF65-F5344CB8AC3E}">
        <p14:creationId xmlns:p14="http://schemas.microsoft.com/office/powerpoint/2010/main" val="378761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2227C6-D63E-074F-AF18-20DDC995B732}"/>
              </a:ext>
            </a:extLst>
          </p:cNvPr>
          <p:cNvSpPr>
            <a:spLocks noGrp="1"/>
          </p:cNvSpPr>
          <p:nvPr>
            <p:ph type="title"/>
          </p:nvPr>
        </p:nvSpPr>
        <p:spPr>
          <a:xfrm>
            <a:off x="838200" y="365125"/>
            <a:ext cx="10515600" cy="1325563"/>
          </a:xfrm>
        </p:spPr>
        <p:txBody>
          <a:bodyPr/>
          <a:lstStyle/>
          <a:p>
            <a:r>
              <a:rPr lang="en-US" b="1" dirty="0">
                <a:solidFill>
                  <a:srgbClr val="56A7DC"/>
                </a:solidFill>
              </a:rPr>
              <a:t>Camion Transport</a:t>
            </a:r>
          </a:p>
        </p:txBody>
      </p:sp>
      <p:pic>
        <p:nvPicPr>
          <p:cNvPr id="4" name="Image 3">
            <a:extLst>
              <a:ext uri="{FF2B5EF4-FFF2-40B4-BE49-F238E27FC236}">
                <a16:creationId xmlns:a16="http://schemas.microsoft.com/office/drawing/2014/main" id="{8A202D34-AB9A-7F46-A08A-0714545F48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407" y="1730558"/>
            <a:ext cx="6488710" cy="4683600"/>
          </a:xfrm>
          <a:prstGeom prst="rect">
            <a:avLst/>
          </a:prstGeom>
        </p:spPr>
      </p:pic>
      <p:sp>
        <p:nvSpPr>
          <p:cNvPr id="5" name="Rectangle 4">
            <a:extLst>
              <a:ext uri="{FF2B5EF4-FFF2-40B4-BE49-F238E27FC236}">
                <a16:creationId xmlns:a16="http://schemas.microsoft.com/office/drawing/2014/main" id="{C5EF7398-CDCF-DB44-B040-C4958206CCC5}"/>
              </a:ext>
            </a:extLst>
          </p:cNvPr>
          <p:cNvSpPr/>
          <p:nvPr/>
        </p:nvSpPr>
        <p:spPr>
          <a:xfrm>
            <a:off x="-632788" y="3816529"/>
            <a:ext cx="3029791" cy="2806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8" name="Connecteur droit avec flèche 17">
            <a:extLst>
              <a:ext uri="{FF2B5EF4-FFF2-40B4-BE49-F238E27FC236}">
                <a16:creationId xmlns:a16="http://schemas.microsoft.com/office/drawing/2014/main" id="{874B78BA-C28C-8D46-A252-6E4E6C6CFCDF}"/>
              </a:ext>
            </a:extLst>
          </p:cNvPr>
          <p:cNvCxnSpPr>
            <a:cxnSpLocks/>
            <a:endCxn id="49" idx="0"/>
          </p:cNvCxnSpPr>
          <p:nvPr/>
        </p:nvCxnSpPr>
        <p:spPr>
          <a:xfrm>
            <a:off x="1385976" y="1439519"/>
            <a:ext cx="696608" cy="131295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8E14C21E-C3C1-2D41-A30D-4E7D415D48E9}"/>
              </a:ext>
            </a:extLst>
          </p:cNvPr>
          <p:cNvCxnSpPr>
            <a:cxnSpLocks/>
          </p:cNvCxnSpPr>
          <p:nvPr/>
        </p:nvCxnSpPr>
        <p:spPr>
          <a:xfrm flipH="1" flipV="1">
            <a:off x="49081" y="2253805"/>
            <a:ext cx="1775436" cy="725144"/>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25" name="Connecteur droit avec flèche 24">
            <a:extLst>
              <a:ext uri="{FF2B5EF4-FFF2-40B4-BE49-F238E27FC236}">
                <a16:creationId xmlns:a16="http://schemas.microsoft.com/office/drawing/2014/main" id="{AA80FC5E-D96D-5C4D-88F3-89435E7A17A8}"/>
              </a:ext>
            </a:extLst>
          </p:cNvPr>
          <p:cNvCxnSpPr>
            <a:cxnSpLocks/>
            <a:stCxn id="49" idx="5"/>
            <a:endCxn id="48" idx="1"/>
          </p:cNvCxnSpPr>
          <p:nvPr/>
        </p:nvCxnSpPr>
        <p:spPr>
          <a:xfrm>
            <a:off x="2255942" y="3176416"/>
            <a:ext cx="822403" cy="1184553"/>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28" name="Connecteur droit avec flèche 27">
            <a:extLst>
              <a:ext uri="{FF2B5EF4-FFF2-40B4-BE49-F238E27FC236}">
                <a16:creationId xmlns:a16="http://schemas.microsoft.com/office/drawing/2014/main" id="{C5C996C8-14A8-3946-BAB4-B367B94C2F56}"/>
              </a:ext>
            </a:extLst>
          </p:cNvPr>
          <p:cNvCxnSpPr>
            <a:cxnSpLocks/>
          </p:cNvCxnSpPr>
          <p:nvPr/>
        </p:nvCxnSpPr>
        <p:spPr>
          <a:xfrm flipV="1">
            <a:off x="4027239" y="4761511"/>
            <a:ext cx="569843" cy="808382"/>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33" name="Connecteur droit avec flèche 32">
            <a:extLst>
              <a:ext uri="{FF2B5EF4-FFF2-40B4-BE49-F238E27FC236}">
                <a16:creationId xmlns:a16="http://schemas.microsoft.com/office/drawing/2014/main" id="{3BB7B4EF-3ED9-CE41-B38C-6550B95DC546}"/>
              </a:ext>
            </a:extLst>
          </p:cNvPr>
          <p:cNvCxnSpPr>
            <a:cxnSpLocks/>
          </p:cNvCxnSpPr>
          <p:nvPr/>
        </p:nvCxnSpPr>
        <p:spPr>
          <a:xfrm flipV="1">
            <a:off x="4133256" y="5165703"/>
            <a:ext cx="1632432" cy="471980"/>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cxnSp>
        <p:nvCxnSpPr>
          <p:cNvPr id="36" name="Connecteur droit avec flèche 35">
            <a:extLst>
              <a:ext uri="{FF2B5EF4-FFF2-40B4-BE49-F238E27FC236}">
                <a16:creationId xmlns:a16="http://schemas.microsoft.com/office/drawing/2014/main" id="{BFF33EDB-40AA-1249-B82D-7C1BA806EA11}"/>
              </a:ext>
            </a:extLst>
          </p:cNvPr>
          <p:cNvCxnSpPr>
            <a:cxnSpLocks/>
            <a:stCxn id="48" idx="5"/>
          </p:cNvCxnSpPr>
          <p:nvPr/>
        </p:nvCxnSpPr>
        <p:spPr>
          <a:xfrm>
            <a:off x="3425061" y="4712171"/>
            <a:ext cx="443152" cy="831731"/>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cxnSp>
        <p:nvCxnSpPr>
          <p:cNvPr id="39" name="Connecteur droit avec flèche 38">
            <a:extLst>
              <a:ext uri="{FF2B5EF4-FFF2-40B4-BE49-F238E27FC236}">
                <a16:creationId xmlns:a16="http://schemas.microsoft.com/office/drawing/2014/main" id="{F1BCC9EB-5C77-404F-8B8F-BB1D8814E67D}"/>
              </a:ext>
            </a:extLst>
          </p:cNvPr>
          <p:cNvCxnSpPr>
            <a:cxnSpLocks/>
            <a:stCxn id="48" idx="0"/>
          </p:cNvCxnSpPr>
          <p:nvPr/>
        </p:nvCxnSpPr>
        <p:spPr>
          <a:xfrm flipH="1" flipV="1">
            <a:off x="3152557" y="3717834"/>
            <a:ext cx="99146" cy="570398"/>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48" name="Ellipse 47">
            <a:extLst>
              <a:ext uri="{FF2B5EF4-FFF2-40B4-BE49-F238E27FC236}">
                <a16:creationId xmlns:a16="http://schemas.microsoft.com/office/drawing/2014/main" id="{65814DAC-4412-C443-95BF-77AF776B2B73}"/>
              </a:ext>
            </a:extLst>
          </p:cNvPr>
          <p:cNvSpPr/>
          <p:nvPr/>
        </p:nvSpPr>
        <p:spPr>
          <a:xfrm>
            <a:off x="3006538" y="4288232"/>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9" name="Ellipse 48">
            <a:extLst>
              <a:ext uri="{FF2B5EF4-FFF2-40B4-BE49-F238E27FC236}">
                <a16:creationId xmlns:a16="http://schemas.microsoft.com/office/drawing/2014/main" id="{E33AB5F6-BB63-9F48-AC7A-EC9B3BC57DF7}"/>
              </a:ext>
            </a:extLst>
          </p:cNvPr>
          <p:cNvSpPr/>
          <p:nvPr/>
        </p:nvSpPr>
        <p:spPr>
          <a:xfrm>
            <a:off x="1837419" y="2752477"/>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51" name="Connecteur droit avec flèche 50">
            <a:extLst>
              <a:ext uri="{FF2B5EF4-FFF2-40B4-BE49-F238E27FC236}">
                <a16:creationId xmlns:a16="http://schemas.microsoft.com/office/drawing/2014/main" id="{FD240BF5-6F8F-6744-B7AC-C41220F7D7EC}"/>
              </a:ext>
            </a:extLst>
          </p:cNvPr>
          <p:cNvCxnSpPr>
            <a:cxnSpLocks/>
            <a:stCxn id="49" idx="7"/>
          </p:cNvCxnSpPr>
          <p:nvPr/>
        </p:nvCxnSpPr>
        <p:spPr>
          <a:xfrm flipV="1">
            <a:off x="2255942" y="2625351"/>
            <a:ext cx="162231" cy="199863"/>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64" name="ZoneTexte 63">
            <a:extLst>
              <a:ext uri="{FF2B5EF4-FFF2-40B4-BE49-F238E27FC236}">
                <a16:creationId xmlns:a16="http://schemas.microsoft.com/office/drawing/2014/main" id="{0A9C165C-80F7-5644-AD8F-A8999DE854A6}"/>
              </a:ext>
            </a:extLst>
          </p:cNvPr>
          <p:cNvSpPr txBox="1"/>
          <p:nvPr/>
        </p:nvSpPr>
        <p:spPr>
          <a:xfrm>
            <a:off x="2932326" y="4390729"/>
            <a:ext cx="948894" cy="276999"/>
          </a:xfrm>
          <a:prstGeom prst="rect">
            <a:avLst/>
          </a:prstGeom>
          <a:noFill/>
        </p:spPr>
        <p:txBody>
          <a:bodyPr wrap="square" rtlCol="0">
            <a:spAutoFit/>
          </a:bodyPr>
          <a:lstStyle/>
          <a:p>
            <a:r>
              <a:rPr lang="fr-FR" sz="1200" b="1" dirty="0" err="1"/>
              <a:t>Rennaz</a:t>
            </a:r>
            <a:endParaRPr lang="fr-FR" sz="1200" b="1" dirty="0"/>
          </a:p>
        </p:txBody>
      </p:sp>
      <p:cxnSp>
        <p:nvCxnSpPr>
          <p:cNvPr id="65" name="Connecteur droit avec flèche 64">
            <a:extLst>
              <a:ext uri="{FF2B5EF4-FFF2-40B4-BE49-F238E27FC236}">
                <a16:creationId xmlns:a16="http://schemas.microsoft.com/office/drawing/2014/main" id="{9617A1B6-E10B-584C-B0E7-2D3BF874687E}"/>
              </a:ext>
            </a:extLst>
          </p:cNvPr>
          <p:cNvCxnSpPr>
            <a:cxnSpLocks/>
          </p:cNvCxnSpPr>
          <p:nvPr/>
        </p:nvCxnSpPr>
        <p:spPr>
          <a:xfrm flipV="1">
            <a:off x="3169502" y="3345276"/>
            <a:ext cx="2528236" cy="177642"/>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pic>
        <p:nvPicPr>
          <p:cNvPr id="1026" name="Picture 2" descr="Kontakt - ibt Personal AG">
            <a:extLst>
              <a:ext uri="{FF2B5EF4-FFF2-40B4-BE49-F238E27FC236}">
                <a16:creationId xmlns:a16="http://schemas.microsoft.com/office/drawing/2014/main" id="{495D7807-DA9F-2344-B517-0A23EE392CF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31934" y="3225355"/>
            <a:ext cx="218841" cy="218841"/>
          </a:xfrm>
          <a:prstGeom prst="rect">
            <a:avLst/>
          </a:prstGeom>
          <a:noFill/>
          <a:extLst>
            <a:ext uri="{909E8E84-426E-40DD-AFC4-6F175D3DCCD1}">
              <a14:hiddenFill xmlns:a14="http://schemas.microsoft.com/office/drawing/2010/main">
                <a:solidFill>
                  <a:srgbClr val="FFFFFF"/>
                </a:solidFill>
              </a14:hiddenFill>
            </a:ext>
          </a:extLst>
        </p:spPr>
      </p:pic>
      <p:pic>
        <p:nvPicPr>
          <p:cNvPr id="72" name="Image 71">
            <a:extLst>
              <a:ext uri="{FF2B5EF4-FFF2-40B4-BE49-F238E27FC236}">
                <a16:creationId xmlns:a16="http://schemas.microsoft.com/office/drawing/2014/main" id="{54E86D31-9DAA-234F-AA51-34F2FD0E175A}"/>
              </a:ext>
            </a:extLst>
          </p:cNvPr>
          <p:cNvPicPr>
            <a:picLocks noChangeAspect="1"/>
          </p:cNvPicPr>
          <p:nvPr/>
        </p:nvPicPr>
        <p:blipFill>
          <a:blip r:embed="rId5"/>
          <a:stretch>
            <a:fillRect/>
          </a:stretch>
        </p:blipFill>
        <p:spPr>
          <a:xfrm>
            <a:off x="1956918" y="2829900"/>
            <a:ext cx="215900" cy="215900"/>
          </a:xfrm>
          <a:prstGeom prst="rect">
            <a:avLst/>
          </a:prstGeom>
        </p:spPr>
      </p:pic>
      <p:pic>
        <p:nvPicPr>
          <p:cNvPr id="75" name="Picture 2" descr="Kontakt - ibt Personal AG">
            <a:extLst>
              <a:ext uri="{FF2B5EF4-FFF2-40B4-BE49-F238E27FC236}">
                <a16:creationId xmlns:a16="http://schemas.microsoft.com/office/drawing/2014/main" id="{69C6003B-76A8-BF43-A9D2-C01E0E6499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2013" y="5755583"/>
            <a:ext cx="218841" cy="218841"/>
          </a:xfrm>
          <a:prstGeom prst="rect">
            <a:avLst/>
          </a:prstGeom>
          <a:noFill/>
          <a:extLst>
            <a:ext uri="{909E8E84-426E-40DD-AFC4-6F175D3DCCD1}">
              <a14:hiddenFill xmlns:a14="http://schemas.microsoft.com/office/drawing/2010/main">
                <a:solidFill>
                  <a:srgbClr val="FFFFFF"/>
                </a:solidFill>
              </a14:hiddenFill>
            </a:ext>
          </a:extLst>
        </p:spPr>
      </p:pic>
      <p:cxnSp>
        <p:nvCxnSpPr>
          <p:cNvPr id="78" name="Connecteur droit avec flèche 77">
            <a:extLst>
              <a:ext uri="{FF2B5EF4-FFF2-40B4-BE49-F238E27FC236}">
                <a16:creationId xmlns:a16="http://schemas.microsoft.com/office/drawing/2014/main" id="{DEA5308E-B3AD-4C4F-BD34-2FC00A39C3B5}"/>
              </a:ext>
            </a:extLst>
          </p:cNvPr>
          <p:cNvCxnSpPr>
            <a:cxnSpLocks/>
          </p:cNvCxnSpPr>
          <p:nvPr/>
        </p:nvCxnSpPr>
        <p:spPr>
          <a:xfrm>
            <a:off x="4049580" y="6003755"/>
            <a:ext cx="262580" cy="322287"/>
          </a:xfrm>
          <a:prstGeom prst="straightConnector1">
            <a:avLst/>
          </a:prstGeom>
          <a:ln w="3810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81" name="ZoneTexte 80">
            <a:extLst>
              <a:ext uri="{FF2B5EF4-FFF2-40B4-BE49-F238E27FC236}">
                <a16:creationId xmlns:a16="http://schemas.microsoft.com/office/drawing/2014/main" id="{09A774E5-2397-4547-BF83-FE30DC16A56E}"/>
              </a:ext>
            </a:extLst>
          </p:cNvPr>
          <p:cNvSpPr txBox="1"/>
          <p:nvPr/>
        </p:nvSpPr>
        <p:spPr>
          <a:xfrm>
            <a:off x="4433620" y="4555303"/>
            <a:ext cx="948894" cy="276999"/>
          </a:xfrm>
          <a:prstGeom prst="rect">
            <a:avLst/>
          </a:prstGeom>
          <a:noFill/>
        </p:spPr>
        <p:txBody>
          <a:bodyPr wrap="square" rtlCol="0">
            <a:spAutoFit/>
          </a:bodyPr>
          <a:lstStyle/>
          <a:p>
            <a:r>
              <a:rPr lang="fr-FR" sz="1200" dirty="0"/>
              <a:t>Leysin</a:t>
            </a:r>
          </a:p>
        </p:txBody>
      </p:sp>
      <p:sp>
        <p:nvSpPr>
          <p:cNvPr id="82" name="ZoneTexte 81">
            <a:extLst>
              <a:ext uri="{FF2B5EF4-FFF2-40B4-BE49-F238E27FC236}">
                <a16:creationId xmlns:a16="http://schemas.microsoft.com/office/drawing/2014/main" id="{8A988C6E-CAC7-1D43-9BB1-97918E6B8074}"/>
              </a:ext>
            </a:extLst>
          </p:cNvPr>
          <p:cNvSpPr txBox="1"/>
          <p:nvPr/>
        </p:nvSpPr>
        <p:spPr>
          <a:xfrm>
            <a:off x="5094205" y="4892444"/>
            <a:ext cx="1084713" cy="276999"/>
          </a:xfrm>
          <a:prstGeom prst="rect">
            <a:avLst/>
          </a:prstGeom>
          <a:noFill/>
        </p:spPr>
        <p:txBody>
          <a:bodyPr wrap="square" rtlCol="0">
            <a:spAutoFit/>
          </a:bodyPr>
          <a:lstStyle/>
          <a:p>
            <a:r>
              <a:rPr lang="fr-FR" sz="1200" dirty="0"/>
              <a:t>Les Diablerets</a:t>
            </a:r>
          </a:p>
        </p:txBody>
      </p:sp>
      <p:sp>
        <p:nvSpPr>
          <p:cNvPr id="83" name="ZoneTexte 82">
            <a:extLst>
              <a:ext uri="{FF2B5EF4-FFF2-40B4-BE49-F238E27FC236}">
                <a16:creationId xmlns:a16="http://schemas.microsoft.com/office/drawing/2014/main" id="{B160F500-EE35-8844-9BA2-5C20CDAC7481}"/>
              </a:ext>
            </a:extLst>
          </p:cNvPr>
          <p:cNvSpPr txBox="1"/>
          <p:nvPr/>
        </p:nvSpPr>
        <p:spPr>
          <a:xfrm>
            <a:off x="5022098" y="3014566"/>
            <a:ext cx="1290163" cy="276999"/>
          </a:xfrm>
          <a:prstGeom prst="rect">
            <a:avLst/>
          </a:prstGeom>
          <a:noFill/>
        </p:spPr>
        <p:txBody>
          <a:bodyPr wrap="square" rtlCol="0">
            <a:spAutoFit/>
          </a:bodyPr>
          <a:lstStyle/>
          <a:p>
            <a:r>
              <a:rPr lang="fr-FR" sz="1200" dirty="0"/>
              <a:t>Château-</a:t>
            </a:r>
            <a:r>
              <a:rPr lang="fr-FR" sz="1200" dirty="0" err="1"/>
              <a:t>d'Oex</a:t>
            </a:r>
            <a:endParaRPr lang="fr-FR" sz="1200" dirty="0"/>
          </a:p>
        </p:txBody>
      </p:sp>
      <p:cxnSp>
        <p:nvCxnSpPr>
          <p:cNvPr id="84" name="Connecteur droit avec flèche 83">
            <a:extLst>
              <a:ext uri="{FF2B5EF4-FFF2-40B4-BE49-F238E27FC236}">
                <a16:creationId xmlns:a16="http://schemas.microsoft.com/office/drawing/2014/main" id="{F666948C-5F79-254C-B388-8532C9D40D96}"/>
              </a:ext>
            </a:extLst>
          </p:cNvPr>
          <p:cNvCxnSpPr>
            <a:cxnSpLocks/>
            <a:stCxn id="49" idx="6"/>
            <a:endCxn id="43" idx="2"/>
          </p:cNvCxnSpPr>
          <p:nvPr/>
        </p:nvCxnSpPr>
        <p:spPr>
          <a:xfrm>
            <a:off x="2327749" y="3000815"/>
            <a:ext cx="478367" cy="335656"/>
          </a:xfrm>
          <a:prstGeom prst="straightConnector1">
            <a:avLst/>
          </a:prstGeom>
          <a:ln w="38100">
            <a:solidFill>
              <a:srgbClr val="7030A0"/>
            </a:solidFill>
            <a:tailEnd type="triangle"/>
          </a:ln>
        </p:spPr>
        <p:style>
          <a:lnRef idx="1">
            <a:schemeClr val="accent2"/>
          </a:lnRef>
          <a:fillRef idx="0">
            <a:schemeClr val="accent2"/>
          </a:fillRef>
          <a:effectRef idx="0">
            <a:schemeClr val="accent2"/>
          </a:effectRef>
          <a:fontRef idx="minor">
            <a:schemeClr val="tx1"/>
          </a:fontRef>
        </p:style>
      </p:cxnSp>
      <p:sp>
        <p:nvSpPr>
          <p:cNvPr id="87" name="ZoneTexte 86">
            <a:extLst>
              <a:ext uri="{FF2B5EF4-FFF2-40B4-BE49-F238E27FC236}">
                <a16:creationId xmlns:a16="http://schemas.microsoft.com/office/drawing/2014/main" id="{ED462CB0-9701-CB40-873D-71620D75F215}"/>
              </a:ext>
            </a:extLst>
          </p:cNvPr>
          <p:cNvSpPr txBox="1"/>
          <p:nvPr/>
        </p:nvSpPr>
        <p:spPr>
          <a:xfrm>
            <a:off x="2117947" y="2481449"/>
            <a:ext cx="1290163" cy="276999"/>
          </a:xfrm>
          <a:prstGeom prst="rect">
            <a:avLst/>
          </a:prstGeom>
          <a:noFill/>
        </p:spPr>
        <p:txBody>
          <a:bodyPr wrap="square" rtlCol="0">
            <a:spAutoFit/>
          </a:bodyPr>
          <a:lstStyle/>
          <a:p>
            <a:r>
              <a:rPr lang="fr-FR" sz="1200" dirty="0"/>
              <a:t>Châtel-St-Denis</a:t>
            </a:r>
          </a:p>
        </p:txBody>
      </p:sp>
      <p:sp>
        <p:nvSpPr>
          <p:cNvPr id="91" name="Espace réservé du numéro de diapositive 90">
            <a:extLst>
              <a:ext uri="{FF2B5EF4-FFF2-40B4-BE49-F238E27FC236}">
                <a16:creationId xmlns:a16="http://schemas.microsoft.com/office/drawing/2014/main" id="{B2F33525-5431-2940-9561-C80C21E639BC}"/>
              </a:ext>
            </a:extLst>
          </p:cNvPr>
          <p:cNvSpPr>
            <a:spLocks noGrp="1"/>
          </p:cNvSpPr>
          <p:nvPr>
            <p:ph type="sldNum" sz="quarter" idx="12"/>
          </p:nvPr>
        </p:nvSpPr>
        <p:spPr>
          <a:xfrm>
            <a:off x="3136030" y="6201304"/>
            <a:ext cx="2743200" cy="365125"/>
          </a:xfrm>
        </p:spPr>
        <p:txBody>
          <a:bodyPr/>
          <a:lstStyle/>
          <a:p>
            <a:fld id="{80331F53-981A-4E4C-AF69-EBD5CD4D87D0}" type="slidenum">
              <a:rPr lang="en-US" smtClean="0"/>
              <a:t>9</a:t>
            </a:fld>
            <a:endParaRPr lang="en-US"/>
          </a:p>
        </p:txBody>
      </p:sp>
      <p:sp>
        <p:nvSpPr>
          <p:cNvPr id="42" name="Ellipse 41">
            <a:extLst>
              <a:ext uri="{FF2B5EF4-FFF2-40B4-BE49-F238E27FC236}">
                <a16:creationId xmlns:a16="http://schemas.microsoft.com/office/drawing/2014/main" id="{A10F08BD-FBBC-874D-A886-784C48DA6123}"/>
              </a:ext>
            </a:extLst>
          </p:cNvPr>
          <p:cNvSpPr/>
          <p:nvPr/>
        </p:nvSpPr>
        <p:spPr>
          <a:xfrm>
            <a:off x="3690540" y="5550026"/>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3" name="Ellipse 42">
            <a:extLst>
              <a:ext uri="{FF2B5EF4-FFF2-40B4-BE49-F238E27FC236}">
                <a16:creationId xmlns:a16="http://schemas.microsoft.com/office/drawing/2014/main" id="{9310D2F0-08E2-0A40-919C-5D23488C3DE8}"/>
              </a:ext>
            </a:extLst>
          </p:cNvPr>
          <p:cNvSpPr/>
          <p:nvPr/>
        </p:nvSpPr>
        <p:spPr>
          <a:xfrm>
            <a:off x="2806116" y="3088133"/>
            <a:ext cx="490330" cy="496676"/>
          </a:xfrm>
          <a:prstGeom prst="ellipse">
            <a:avLst/>
          </a:prstGeom>
          <a:noFill/>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45" name="Image 44">
            <a:extLst>
              <a:ext uri="{FF2B5EF4-FFF2-40B4-BE49-F238E27FC236}">
                <a16:creationId xmlns:a16="http://schemas.microsoft.com/office/drawing/2014/main" id="{44B36A75-88C2-A64A-B964-DB96C4CD55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89484" y="1360556"/>
            <a:ext cx="3357132" cy="1960513"/>
          </a:xfrm>
          <a:prstGeom prst="rect">
            <a:avLst/>
          </a:prstGeom>
        </p:spPr>
      </p:pic>
      <p:pic>
        <p:nvPicPr>
          <p:cNvPr id="46" name="Image 45">
            <a:extLst>
              <a:ext uri="{FF2B5EF4-FFF2-40B4-BE49-F238E27FC236}">
                <a16:creationId xmlns:a16="http://schemas.microsoft.com/office/drawing/2014/main" id="{FAE56E5A-11AB-B946-8FCC-0BF5B310AB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89484" y="3607328"/>
            <a:ext cx="4887150" cy="2749022"/>
          </a:xfrm>
          <a:prstGeom prst="rect">
            <a:avLst/>
          </a:prstGeom>
        </p:spPr>
      </p:pic>
      <p:sp>
        <p:nvSpPr>
          <p:cNvPr id="9" name="Ellipse 8">
            <a:extLst>
              <a:ext uri="{FF2B5EF4-FFF2-40B4-BE49-F238E27FC236}">
                <a16:creationId xmlns:a16="http://schemas.microsoft.com/office/drawing/2014/main" id="{FC668E63-4AAB-5F46-BD04-0A29CE087876}"/>
              </a:ext>
            </a:extLst>
          </p:cNvPr>
          <p:cNvSpPr/>
          <p:nvPr/>
        </p:nvSpPr>
        <p:spPr>
          <a:xfrm>
            <a:off x="1385976" y="2616377"/>
            <a:ext cx="1910470" cy="99095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49C57825-0BA4-154A-9CC9-27C5F29EEB2C}"/>
              </a:ext>
            </a:extLst>
          </p:cNvPr>
          <p:cNvSpPr txBox="1"/>
          <p:nvPr/>
        </p:nvSpPr>
        <p:spPr>
          <a:xfrm>
            <a:off x="34581" y="4230830"/>
            <a:ext cx="2468440" cy="2585323"/>
          </a:xfrm>
          <a:prstGeom prst="rect">
            <a:avLst/>
          </a:prstGeom>
          <a:noFill/>
        </p:spPr>
        <p:txBody>
          <a:bodyPr wrap="square" rtlCol="0">
            <a:spAutoFit/>
          </a:bodyPr>
          <a:lstStyle/>
          <a:p>
            <a:r>
              <a:rPr lang="fr-FR" b="1" dirty="0"/>
              <a:t>Période de test </a:t>
            </a:r>
          </a:p>
          <a:p>
            <a:pPr marL="285750" indent="-285750">
              <a:buFontTx/>
              <a:buChar char="-"/>
            </a:pPr>
            <a:r>
              <a:rPr lang="fr-FR" dirty="0"/>
              <a:t>Livraison autour de Vevey</a:t>
            </a:r>
          </a:p>
          <a:p>
            <a:pPr marL="285750" indent="-285750">
              <a:buFontTx/>
              <a:buChar char="-"/>
            </a:pPr>
            <a:r>
              <a:rPr lang="fr-FR" dirty="0"/>
              <a:t>Colis jusqu'à 30 – 50 kg</a:t>
            </a:r>
          </a:p>
          <a:p>
            <a:pPr marL="285750" indent="-285750">
              <a:buFontTx/>
              <a:buChar char="-"/>
            </a:pPr>
            <a:r>
              <a:rPr lang="fr-FR" dirty="0"/>
              <a:t>Livraison dans la journée</a:t>
            </a:r>
          </a:p>
          <a:p>
            <a:pPr marL="285750" indent="-285750">
              <a:buFontTx/>
              <a:buChar char="-"/>
            </a:pPr>
            <a:endParaRPr lang="fr-FR" dirty="0"/>
          </a:p>
          <a:p>
            <a:pPr marL="285750" indent="-285750">
              <a:buFontTx/>
              <a:buChar char="-"/>
            </a:pPr>
            <a:endParaRPr lang="fr-FR" dirty="0"/>
          </a:p>
        </p:txBody>
      </p:sp>
    </p:spTree>
    <p:extLst>
      <p:ext uri="{BB962C8B-B14F-4D97-AF65-F5344CB8AC3E}">
        <p14:creationId xmlns:p14="http://schemas.microsoft.com/office/powerpoint/2010/main" val="20945248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TotalTime>
  <Words>854</Words>
  <Application>Microsoft Macintosh PowerPoint</Application>
  <PresentationFormat>Grand écran</PresentationFormat>
  <Paragraphs>170</Paragraphs>
  <Slides>13</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Calibri Light</vt:lpstr>
      <vt:lpstr>Thème Office</vt:lpstr>
      <vt:lpstr>Présentation PowerPoint</vt:lpstr>
      <vt:lpstr>La Riviera et le Chablais</vt:lpstr>
      <vt:lpstr>Le réseau Swissconnect</vt:lpstr>
      <vt:lpstr>Vélocité Riviera</vt:lpstr>
      <vt:lpstr>Les MicroHubs</vt:lpstr>
      <vt:lpstr>Les Outils du Dernier kilomètre</vt:lpstr>
      <vt:lpstr>Les Outils du Dernier kilomètre</vt:lpstr>
      <vt:lpstr>Camion Transport</vt:lpstr>
      <vt:lpstr>Camion Transport</vt:lpstr>
      <vt:lpstr>La Pharmacie – Les labos</vt:lpstr>
      <vt:lpstr>Livraison de courses à domicile</vt:lpstr>
      <vt:lpstr>Comment ça marche en vrai ?</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CB</dc:creator>
  <cp:lastModifiedBy>CB</cp:lastModifiedBy>
  <cp:revision>159</cp:revision>
  <dcterms:created xsi:type="dcterms:W3CDTF">2020-03-27T07:24:22Z</dcterms:created>
  <dcterms:modified xsi:type="dcterms:W3CDTF">2020-03-31T16:22:59Z</dcterms:modified>
</cp:coreProperties>
</file>