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69" r:id="rId4"/>
    <p:sldId id="285" r:id="rId5"/>
    <p:sldId id="286" r:id="rId6"/>
    <p:sldId id="287" r:id="rId7"/>
    <p:sldId id="289" r:id="rId8"/>
    <p:sldId id="291" r:id="rId9"/>
    <p:sldId id="292" r:id="rId10"/>
    <p:sldId id="293" r:id="rId11"/>
    <p:sldId id="294" r:id="rId12"/>
    <p:sldId id="295" r:id="rId13"/>
    <p:sldId id="29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455"/>
  </p:normalViewPr>
  <p:slideViewPr>
    <p:cSldViewPr snapToGrid="0" snapToObjects="1" showGuides="1">
      <p:cViewPr varScale="1">
        <p:scale>
          <a:sx n="85" d="100"/>
          <a:sy n="85" d="100"/>
        </p:scale>
        <p:origin x="960" y="176"/>
      </p:cViewPr>
      <p:guideLst>
        <p:guide orient="horz" pos="4088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D9823-F8C3-444F-BBBF-CC9F291C8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F2182-B7BD-0148-86B0-0CE734F25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91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DC757-1052-F74D-9719-D757EE548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9254D3-5269-2147-ABF7-5FCFD6D9E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655CB7-AECC-CD4A-8174-B151F4D5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70C4-0602-6043-B888-53E3890592ED}" type="datetime1">
              <a:rPr lang="fr-CH" smtClean="0"/>
              <a:t>01.04.20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68C6C1-81D5-3C42-9B7F-9706B865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EA2C9-D6AD-614B-8E8F-2B419F72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AC7D0-484B-5D44-A7FB-596742A7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DC3B03-7B37-0745-97A0-1953EDD79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3F9C1D-9418-564C-B91E-CC623720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CC8-E50F-D64E-B6EC-FE00AA8143CD}" type="datetime1">
              <a:rPr lang="fr-CH" smtClean="0"/>
              <a:t>01.04.20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00FA6F-49D2-D64E-A252-DFFB66D4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C997D1-C29F-1046-9DC0-F58B43F1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6279CA-638F-5440-A6C3-FAC4FC3DF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666986-28E8-A64C-834B-7761C3F3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5ED726-8B09-834D-8884-233EF8C1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D1DC-729C-2044-AC9A-6806C81798EB}" type="datetime1">
              <a:rPr lang="fr-CH" smtClean="0"/>
              <a:t>01.04.20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623C2F-6541-C048-9B0F-EBC1F916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9348F-7EC5-D047-B1C9-4610D674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3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8AF6B-E735-8940-B2F6-B8E9F571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6A7DC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641C13-23F9-2944-9C9F-86B50AC25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C8A399-180B-8C41-86F0-C3BA194D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DCC1-DAA9-BE42-AB0C-C9FB4396F8BA}" type="datetime1">
              <a:rPr lang="fr-CH" smtClean="0"/>
              <a:t>01.04.20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8AABD-FEEA-2143-942B-B65597FB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16BCE-723E-4F49-82F3-9506E913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23E182-A79B-0F48-B63E-448E656ED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378" y="151872"/>
            <a:ext cx="1416844" cy="14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4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3F3C9-B762-7341-84E2-2402AE22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CA2BA-D568-A54A-9FD4-C3BFF916E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ADAF75-E376-D842-83E5-BCC0D691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572-6196-4846-86ED-E94C51D72A3C}" type="datetime1">
              <a:rPr lang="fr-CH" smtClean="0"/>
              <a:t>01.04.20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2A7E9B-2307-4345-83DE-D897C82B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3B166-080F-2940-89E2-18EFAD51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6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BE419-3ED0-9A42-8B4C-114A95F1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C415C5-3074-CE4E-A53C-6E788FF02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5E3BC6-9997-0745-B642-34B7388EA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CD1B64-C38F-7A46-92DB-C0642A38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CBDE-2785-D045-BB94-851BEB92EE36}" type="datetime1">
              <a:rPr lang="fr-CH" smtClean="0"/>
              <a:t>01.04.20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5501D5-0CA3-4E45-B3B1-FA6BF197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1F40CC-912A-074D-9BB6-8D97D669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1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64111-6F55-AC4D-9114-98C6BEEE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506B4A-DB1C-FA4B-AC2E-16AD26DE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B66B46-802E-F042-B635-0510C5C4C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87E670-4223-2C41-9E0B-9BD0C41F7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AAE359-4E12-5145-902A-425B5E8F6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1C79FF-E91F-E742-9DF2-0A7225D3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886-64D3-254E-8ECA-17681D3E1E09}" type="datetime1">
              <a:rPr lang="fr-CH" smtClean="0"/>
              <a:t>01.04.20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8B19D4-DB14-284F-B6D6-CABA14D3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761A39-DCBC-6D45-9773-B8B12CF6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1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97F4D-5BE0-A845-8BB9-1B57E312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96407C-87DF-1F46-9228-6300B9EB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B1A-1A24-C140-B4C6-8197DECD81A3}" type="datetime1">
              <a:rPr lang="fr-CH" smtClean="0"/>
              <a:t>01.04.20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328996-32D3-8345-9379-D16FD16E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D00B21-111F-B74A-9958-D1BDCA72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385FBE-6F39-C941-94EA-3E546A55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0010-5351-5544-B7AD-5C01715C7237}" type="datetime1">
              <a:rPr lang="fr-CH" smtClean="0"/>
              <a:t>01.04.20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AF426B-53FA-544D-829A-24FD4598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ED891D-2F70-8B49-A360-406B3EDF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EC152-1BF7-444C-A55C-C8D52977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9CBEE-20DF-9749-AF8E-630EDF9AA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C0E092-A442-AC43-8230-956894960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AB650D-BF40-9C42-A73D-D69B6F32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A26F-5E9D-E144-824D-62EF16E30EDE}" type="datetime1">
              <a:rPr lang="fr-CH" smtClean="0"/>
              <a:t>01.04.20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71298B-EE58-2744-A84B-6FB8A156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EE0A37-189B-5C40-93B3-4EC0AD8C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1B596-D7B9-8245-BC90-8E7A10A2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85D52E-EAEA-A040-8615-94FC90E38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18D86B-49D5-F14D-9467-CBBA7C4AC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1D206C-8585-CD43-A2A2-6D9787B8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198C-80D2-E04E-BA5F-450B71D0F294}" type="datetime1">
              <a:rPr lang="fr-CH" smtClean="0"/>
              <a:t>01.04.20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837E7F-B3D6-0143-9F55-B4329971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F80A16-7440-E94B-9CF6-EA3925C2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5D0272-013A-534E-86A8-C2AA7C12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AD29A0-E3BE-B14A-B7F4-57CC0214D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4764EA-F79C-204E-A81E-43E1DB2EF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C079-9A1A-5742-BD6C-4FF41E9A9C3A}" type="datetime1">
              <a:rPr lang="fr-CH" smtClean="0"/>
              <a:t>01.04.20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FEE07C-049D-1643-8795-FCC3AAEE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0B7488-7224-CD43-9230-893E9D5AD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70F742C-B69F-3A45-8E74-96BB658085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0"/>
            <a:ext cx="2667000" cy="2667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C74814EC-189E-5C46-BE7D-40563A53133E}"/>
              </a:ext>
            </a:extLst>
          </p:cNvPr>
          <p:cNvSpPr txBox="1">
            <a:spLocks/>
          </p:cNvSpPr>
          <p:nvPr/>
        </p:nvSpPr>
        <p:spPr>
          <a:xfrm>
            <a:off x="801688" y="32694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56A7DC"/>
                </a:solidFill>
              </a:rPr>
              <a:t>Etude de cas n° 1 – Le </a:t>
            </a:r>
            <a:r>
              <a:rPr lang="fr-FR" b="1" dirty="0" err="1">
                <a:solidFill>
                  <a:srgbClr val="56A7DC"/>
                </a:solidFill>
              </a:rPr>
              <a:t>Cully</a:t>
            </a:r>
            <a:r>
              <a:rPr lang="fr-FR" b="1" dirty="0">
                <a:solidFill>
                  <a:srgbClr val="56A7DC"/>
                </a:solidFill>
              </a:rPr>
              <a:t> Jazz Festival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157043-7252-274C-B83C-EDEFB418CFF4}"/>
              </a:ext>
            </a:extLst>
          </p:cNvPr>
          <p:cNvSpPr txBox="1"/>
          <p:nvPr/>
        </p:nvSpPr>
        <p:spPr>
          <a:xfrm>
            <a:off x="3989346" y="4804850"/>
            <a:ext cx="4127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56A7DC"/>
                </a:solidFill>
              </a:rPr>
              <a:t>Une logistique à taille humaine.</a:t>
            </a:r>
          </a:p>
        </p:txBody>
      </p:sp>
    </p:spTree>
    <p:extLst>
      <p:ext uri="{BB962C8B-B14F-4D97-AF65-F5344CB8AC3E}">
        <p14:creationId xmlns:p14="http://schemas.microsoft.com/office/powerpoint/2010/main" val="185966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1AFA2-D3BE-7249-A7C5-64C6DCC4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Contamination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8B7CE0-B10D-9948-B9CC-315DB312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7D343E-8214-3547-B8DE-4DB4C7046E82}"/>
              </a:ext>
            </a:extLst>
          </p:cNvPr>
          <p:cNvSpPr txBox="1"/>
          <p:nvPr/>
        </p:nvSpPr>
        <p:spPr>
          <a:xfrm>
            <a:off x="9153376" y="1674955"/>
            <a:ext cx="3000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L'équipe de l'économat fonctionne avec une voiture et une remorque. </a:t>
            </a:r>
          </a:p>
          <a:p>
            <a:r>
              <a:rPr lang="fr-FR" dirty="0"/>
              <a:t>Des diables le soir pour les urgences.</a:t>
            </a:r>
          </a:p>
          <a:p>
            <a:endParaRPr lang="fr-FR" dirty="0"/>
          </a:p>
          <a:p>
            <a:r>
              <a:rPr lang="fr-FR" b="1" dirty="0"/>
              <a:t>Le défi est de taille : </a:t>
            </a:r>
            <a:r>
              <a:rPr lang="fr-FR" dirty="0"/>
              <a:t>Livrer toutes les boissons du festival.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Des volumes et du poids importants.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Création d'un nouveaux hub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1B4A211-8D9A-614E-B343-02F7699F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9" y="1404458"/>
            <a:ext cx="7712866" cy="54535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68EF43-EC6F-9345-AB3D-232722C6B228}"/>
              </a:ext>
            </a:extLst>
          </p:cNvPr>
          <p:cNvSpPr/>
          <p:nvPr/>
        </p:nvSpPr>
        <p:spPr>
          <a:xfrm>
            <a:off x="2838516" y="5678444"/>
            <a:ext cx="1173192" cy="32780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63B035-B021-4549-A7ED-564852C335C6}"/>
              </a:ext>
            </a:extLst>
          </p:cNvPr>
          <p:cNvSpPr/>
          <p:nvPr/>
        </p:nvSpPr>
        <p:spPr>
          <a:xfrm>
            <a:off x="5587043" y="4758906"/>
            <a:ext cx="1173192" cy="32780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22A5F08-62AE-2B45-8907-6F456A5C6E7D}"/>
              </a:ext>
            </a:extLst>
          </p:cNvPr>
          <p:cNvCxnSpPr/>
          <p:nvPr/>
        </p:nvCxnSpPr>
        <p:spPr>
          <a:xfrm>
            <a:off x="966160" y="2760453"/>
            <a:ext cx="4603631" cy="216235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C2B4048-8568-D543-B271-420EA81EE1DB}"/>
              </a:ext>
            </a:extLst>
          </p:cNvPr>
          <p:cNvCxnSpPr>
            <a:cxnSpLocks/>
          </p:cNvCxnSpPr>
          <p:nvPr/>
        </p:nvCxnSpPr>
        <p:spPr>
          <a:xfrm>
            <a:off x="966160" y="3841630"/>
            <a:ext cx="2277374" cy="185180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54679BD-F0FB-B448-9EFD-17E0DC9359A8}"/>
              </a:ext>
            </a:extLst>
          </p:cNvPr>
          <p:cNvSpPr txBox="1"/>
          <p:nvPr/>
        </p:nvSpPr>
        <p:spPr>
          <a:xfrm>
            <a:off x="38250" y="1404458"/>
            <a:ext cx="1177805" cy="101566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Entrée de produit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BC4010-5FC9-4745-8947-E02B670AAEDE}"/>
              </a:ext>
            </a:extLst>
          </p:cNvPr>
          <p:cNvSpPr txBox="1"/>
          <p:nvPr/>
        </p:nvSpPr>
        <p:spPr>
          <a:xfrm>
            <a:off x="-9250" y="2519156"/>
            <a:ext cx="101021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Boisson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D663439-344C-1440-9917-8BD9009A94B0}"/>
              </a:ext>
            </a:extLst>
          </p:cNvPr>
          <p:cNvSpPr txBox="1"/>
          <p:nvPr/>
        </p:nvSpPr>
        <p:spPr>
          <a:xfrm>
            <a:off x="-38051" y="3432376"/>
            <a:ext cx="13183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Nourriture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D30DA38-C159-BC4F-B7FD-01641BEB1D70}"/>
              </a:ext>
            </a:extLst>
          </p:cNvPr>
          <p:cNvSpPr/>
          <p:nvPr/>
        </p:nvSpPr>
        <p:spPr>
          <a:xfrm>
            <a:off x="6691939" y="3724862"/>
            <a:ext cx="379562" cy="379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52B3DF0-AAE7-E947-B04C-B4C3B6E192D6}"/>
              </a:ext>
            </a:extLst>
          </p:cNvPr>
          <p:cNvSpPr/>
          <p:nvPr/>
        </p:nvSpPr>
        <p:spPr>
          <a:xfrm>
            <a:off x="9358524" y="5919110"/>
            <a:ext cx="379562" cy="379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CDE25E3-609E-864B-B1C1-EA7271B5284C}"/>
              </a:ext>
            </a:extLst>
          </p:cNvPr>
          <p:cNvSpPr txBox="1"/>
          <p:nvPr/>
        </p:nvSpPr>
        <p:spPr>
          <a:xfrm>
            <a:off x="9738086" y="5929340"/>
            <a:ext cx="217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Stockage de boissons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629F4BC-3090-F44C-ABD2-0AD57DDF75EB}"/>
              </a:ext>
            </a:extLst>
          </p:cNvPr>
          <p:cNvSpPr/>
          <p:nvPr/>
        </p:nvSpPr>
        <p:spPr>
          <a:xfrm>
            <a:off x="6055296" y="3734649"/>
            <a:ext cx="379562" cy="379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34CCFC9-2D11-2E49-BC40-6E3C8A5A7A8A}"/>
              </a:ext>
            </a:extLst>
          </p:cNvPr>
          <p:cNvSpPr/>
          <p:nvPr/>
        </p:nvSpPr>
        <p:spPr>
          <a:xfrm>
            <a:off x="6412038" y="4733027"/>
            <a:ext cx="379562" cy="379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B9ED1-C1D1-3C4D-99FC-D2477304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Pistes Recyclables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1D4040-68B9-CE41-9DDF-1588566F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347AEF-41DD-EB4E-AA00-29DC348089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415" y="3429719"/>
            <a:ext cx="5321540" cy="29933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156FEBA-337E-7942-B4F4-7F7D0B8C27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33" y="3689590"/>
            <a:ext cx="4859547" cy="27334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6BC8E67-590C-1C43-B0FD-A8FB194A7F87}"/>
              </a:ext>
            </a:extLst>
          </p:cNvPr>
          <p:cNvSpPr txBox="1"/>
          <p:nvPr/>
        </p:nvSpPr>
        <p:spPr>
          <a:xfrm>
            <a:off x="838200" y="1660708"/>
            <a:ext cx="7936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ancien staff travaille sur des prototypes de vélos cargo et remorques à moteur. </a:t>
            </a:r>
          </a:p>
          <a:p>
            <a:r>
              <a:rPr lang="fr-FR" dirty="0"/>
              <a:t>Le festival devient sa zone de tests. Tout devient possible.  </a:t>
            </a:r>
          </a:p>
          <a:p>
            <a:endParaRPr lang="fr-FR" dirty="0"/>
          </a:p>
          <a:p>
            <a:r>
              <a:rPr lang="fr-FR" dirty="0"/>
              <a:t>Le projet est adopté et mis en place dans la foulée.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458722C-7E2C-394D-943C-EA60E72478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969" y="365125"/>
            <a:ext cx="2882901" cy="9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1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1ED8F-90A6-E447-A3F8-E34FB2FB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Backline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1AF700-B3F5-AC42-912B-674983CC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CCE865-A83A-9D43-B153-DF53B101495F}"/>
              </a:ext>
            </a:extLst>
          </p:cNvPr>
          <p:cNvSpPr txBox="1"/>
          <p:nvPr/>
        </p:nvSpPr>
        <p:spPr>
          <a:xfrm>
            <a:off x="838200" y="1327770"/>
            <a:ext cx="10674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</a:t>
            </a:r>
            <a:r>
              <a:rPr lang="fr-FR" dirty="0" err="1"/>
              <a:t>backline</a:t>
            </a:r>
            <a:r>
              <a:rPr lang="fr-FR" dirty="0"/>
              <a:t> fait référence au matériel utilisé par les groupes de musiques. Instruments, équipement de scène, audio, light, etc…</a:t>
            </a:r>
          </a:p>
          <a:p>
            <a:r>
              <a:rPr lang="fr-FR" dirty="0"/>
              <a:t>Un groupe de renommée internationale se déplace avec plusieurs camions. Dans le cas de la musique jazz cela reste très modeste. </a:t>
            </a:r>
          </a:p>
          <a:p>
            <a:endParaRPr lang="fr-FR" dirty="0"/>
          </a:p>
          <a:p>
            <a:r>
              <a:rPr lang="fr-FR" dirty="0"/>
              <a:t>L'équipe technique utilisait un fourgon pour déplacer le </a:t>
            </a:r>
            <a:r>
              <a:rPr lang="fr-FR" dirty="0" err="1"/>
              <a:t>backline</a:t>
            </a:r>
            <a:r>
              <a:rPr lang="fr-FR" dirty="0"/>
              <a:t>. Il devait parfois emprunter le fourgon des déchets ou celui de l'économat, les empêchant de travailler.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944CE9-E852-CA46-A493-2859EDBE4B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796" y="3419055"/>
            <a:ext cx="5221857" cy="29372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FFF9F2-4706-2944-9ED7-93054433B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62" y="3419055"/>
            <a:ext cx="2813940" cy="315829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A81040-8CD0-404A-9211-734139C3DF32}"/>
              </a:ext>
            </a:extLst>
          </p:cNvPr>
          <p:cNvSpPr txBox="1"/>
          <p:nvPr/>
        </p:nvSpPr>
        <p:spPr>
          <a:xfrm>
            <a:off x="3541355" y="3966047"/>
            <a:ext cx="3200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Avantage : </a:t>
            </a:r>
          </a:p>
          <a:p>
            <a:r>
              <a:rPr lang="fr-FR" dirty="0"/>
              <a:t>- Les vélos montent sur scène !</a:t>
            </a:r>
          </a:p>
          <a:p>
            <a:r>
              <a:rPr lang="fr-FR" dirty="0"/>
              <a:t>- Plus d'embouteillage pendant le chargement. </a:t>
            </a:r>
          </a:p>
          <a:p>
            <a:r>
              <a:rPr lang="fr-FR" dirty="0"/>
              <a:t>- Immobilisation d'un seul véhicule sur une flotte. </a:t>
            </a:r>
          </a:p>
        </p:txBody>
      </p:sp>
    </p:spTree>
    <p:extLst>
      <p:ext uri="{BB962C8B-B14F-4D97-AF65-F5344CB8AC3E}">
        <p14:creationId xmlns:p14="http://schemas.microsoft.com/office/powerpoint/2010/main" val="160123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A8DBD-01CF-5846-A1E2-8CA4B561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13D82B-3449-EB49-92F9-C45B4461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CFADEE-549D-C14A-877B-328ACC21D4AE}"/>
              </a:ext>
            </a:extLst>
          </p:cNvPr>
          <p:cNvSpPr txBox="1"/>
          <p:nvPr/>
        </p:nvSpPr>
        <p:spPr>
          <a:xfrm>
            <a:off x="928058" y="1445609"/>
            <a:ext cx="103358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Toute la logistique du festival est maintenant faite avec des vélos, vélos-cargo et remorques.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Une flotte de véhicules permet de travailler en parallèle plutôt que de dépendre d'un seul véhicule.</a:t>
            </a:r>
          </a:p>
          <a:p>
            <a:r>
              <a:rPr lang="fr-FR" dirty="0"/>
              <a:t>	Des interventions ponctuelles ciblées et efficaces remplacent une longue tournée de livraison.</a:t>
            </a:r>
          </a:p>
          <a:p>
            <a:pPr marL="285750" indent="-285750">
              <a:buFontTx/>
              <a:buChar char="-"/>
            </a:pPr>
            <a:r>
              <a:rPr lang="fr-FR" dirty="0"/>
              <a:t>Utilisation des véhicules dans la foule le soir.</a:t>
            </a:r>
          </a:p>
          <a:p>
            <a:pPr marL="285750" indent="-285750">
              <a:buFontTx/>
              <a:buChar char="-"/>
            </a:pPr>
            <a:r>
              <a:rPr lang="fr-FR" dirty="0"/>
              <a:t>Plus d'embouteillage et manœuvres compliquées dans les ruelles du village.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algn="ctr"/>
            <a:r>
              <a:rPr lang="fr-FR" b="1" dirty="0"/>
              <a:t>Importance d'un membre du comité d'organisation sur les sujets de développement durable. </a:t>
            </a:r>
          </a:p>
          <a:p>
            <a:endParaRPr lang="fr-FR" b="1" dirty="0"/>
          </a:p>
          <a:p>
            <a:r>
              <a:rPr lang="fr-FR" b="1" dirty="0"/>
              <a:t>Changement de mentalités : </a:t>
            </a:r>
            <a:r>
              <a:rPr lang="fr-FR" dirty="0"/>
              <a:t>A travers ces projets, l'organisation du festival a changé. Une nouvelle charte environnementale contraignante est en cours de création. </a:t>
            </a:r>
          </a:p>
          <a:p>
            <a:r>
              <a:rPr lang="fr-FR" dirty="0"/>
              <a:t>Elle a été initiée par l'un des présidents du festival et contient des clauses inimaginables il </a:t>
            </a:r>
            <a:r>
              <a:rPr lang="fr-FR"/>
              <a:t>y a quelques </a:t>
            </a:r>
            <a:r>
              <a:rPr lang="fr-FR" dirty="0"/>
              <a:t>années. (limitation de la programmation d'un artiste selon des critères de mobilité comme l'avion)</a:t>
            </a:r>
          </a:p>
          <a:p>
            <a:endParaRPr lang="fr-FR" b="1" dirty="0"/>
          </a:p>
          <a:p>
            <a:r>
              <a:rPr lang="fr-FR" b="1" dirty="0"/>
              <a:t>Limitations : </a:t>
            </a:r>
            <a:r>
              <a:rPr lang="fr-FR" dirty="0"/>
              <a:t>La gestion des déchets, l'économat, le </a:t>
            </a:r>
            <a:r>
              <a:rPr lang="fr-FR" dirty="0" err="1"/>
              <a:t>backline</a:t>
            </a:r>
            <a:r>
              <a:rPr lang="fr-FR" dirty="0"/>
              <a:t> sont sous contrôle direct du festival. Ils sont relativement faciles à faire évoluer.</a:t>
            </a:r>
          </a:p>
          <a:p>
            <a:r>
              <a:rPr lang="fr-FR" dirty="0"/>
              <a:t>Il est en revanche beaucoup plus compliqué de changer les intervenants externes, comme les stands de nourriture par exemple. </a:t>
            </a:r>
          </a:p>
        </p:txBody>
      </p:sp>
    </p:spTree>
    <p:extLst>
      <p:ext uri="{BB962C8B-B14F-4D97-AF65-F5344CB8AC3E}">
        <p14:creationId xmlns:p14="http://schemas.microsoft.com/office/powerpoint/2010/main" val="330700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BFE98-37AE-F847-A101-13D2B515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Cully</a:t>
            </a:r>
            <a:r>
              <a:rPr lang="fr-FR" dirty="0"/>
              <a:t> Jazz Festival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451394-D9F7-F447-BF6D-4B3BF546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2</a:t>
            </a:fld>
            <a:endParaRPr lang="en-US" dirty="0"/>
          </a:p>
        </p:txBody>
      </p:sp>
      <p:pic>
        <p:nvPicPr>
          <p:cNvPr id="14340" name="Picture 4" descr="Cully Jazz Festival">
            <a:extLst>
              <a:ext uri="{FF2B5EF4-FFF2-40B4-BE49-F238E27FC236}">
                <a16:creationId xmlns:a16="http://schemas.microsoft.com/office/drawing/2014/main" id="{55B41ECC-988A-084F-994E-4FAAA8FD4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6261" y="3270569"/>
            <a:ext cx="5551369" cy="32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L'édition 2020 du Cully Jazz Festival annulée">
            <a:extLst>
              <a:ext uri="{FF2B5EF4-FFF2-40B4-BE49-F238E27FC236}">
                <a16:creationId xmlns:a16="http://schemas.microsoft.com/office/drawing/2014/main" id="{3689650A-2D43-3E47-9045-C00F60E1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2900" y="458788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B450E8-00DB-1D4A-9D3B-49A168C6EB3F}"/>
              </a:ext>
            </a:extLst>
          </p:cNvPr>
          <p:cNvSpPr txBox="1"/>
          <p:nvPr/>
        </p:nvSpPr>
        <p:spPr>
          <a:xfrm>
            <a:off x="2011362" y="5179900"/>
            <a:ext cx="23331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9 Jours début avril</a:t>
            </a:r>
          </a:p>
          <a:p>
            <a:pPr algn="ctr"/>
            <a:r>
              <a:rPr lang="fr-FR" b="1" dirty="0"/>
              <a:t>70'000 Festivaliers</a:t>
            </a:r>
          </a:p>
          <a:p>
            <a:pPr algn="ctr"/>
            <a:r>
              <a:rPr lang="fr-FR" b="1" dirty="0"/>
              <a:t>Beaucoup de musique</a:t>
            </a:r>
          </a:p>
          <a:p>
            <a:pPr algn="ctr"/>
            <a:r>
              <a:rPr lang="fr-FR" b="1" dirty="0"/>
              <a:t>Beaucoup de vin blanc</a:t>
            </a:r>
          </a:p>
        </p:txBody>
      </p:sp>
      <p:pic>
        <p:nvPicPr>
          <p:cNvPr id="14344" name="Picture 8" descr="Switzerland Nightlife:15 Top Experiences That You Must Have">
            <a:extLst>
              <a:ext uri="{FF2B5EF4-FFF2-40B4-BE49-F238E27FC236}">
                <a16:creationId xmlns:a16="http://schemas.microsoft.com/office/drawing/2014/main" id="{91D68D76-A712-D848-A681-16301034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58" y="1608966"/>
            <a:ext cx="5010145" cy="33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0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F9179-953C-1D48-AD52-0A004848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logistique au Festival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9C6C5A-7BE1-744F-966E-BDFB5771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3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38293B-9DB9-C74E-B043-98FF900D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55" y="1404458"/>
            <a:ext cx="7712866" cy="54535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DD557B-E982-B945-8045-174CD7D3D48C}"/>
              </a:ext>
            </a:extLst>
          </p:cNvPr>
          <p:cNvSpPr/>
          <p:nvPr/>
        </p:nvSpPr>
        <p:spPr>
          <a:xfrm>
            <a:off x="3605842" y="5693434"/>
            <a:ext cx="1173192" cy="32780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77424A-8C47-734B-982D-86F7A92306BD}"/>
              </a:ext>
            </a:extLst>
          </p:cNvPr>
          <p:cNvSpPr/>
          <p:nvPr/>
        </p:nvSpPr>
        <p:spPr>
          <a:xfrm>
            <a:off x="6518695" y="4758906"/>
            <a:ext cx="1173192" cy="32780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26A6F94-4BCF-444A-89CB-83075A3C67CF}"/>
              </a:ext>
            </a:extLst>
          </p:cNvPr>
          <p:cNvCxnSpPr/>
          <p:nvPr/>
        </p:nvCxnSpPr>
        <p:spPr>
          <a:xfrm>
            <a:off x="1915064" y="2760453"/>
            <a:ext cx="4603631" cy="216235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12A785C-7181-E84B-9606-29DA407A06E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915064" y="3841630"/>
            <a:ext cx="2277374" cy="185180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8DE825F-5241-4B48-B483-E410F1A1FAB7}"/>
              </a:ext>
            </a:extLst>
          </p:cNvPr>
          <p:cNvSpPr txBox="1"/>
          <p:nvPr/>
        </p:nvSpPr>
        <p:spPr>
          <a:xfrm>
            <a:off x="29893" y="1749751"/>
            <a:ext cx="2054986" cy="40011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Entrée de produit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415FEA5-C1D0-6541-923E-0DCCD166C5D6}"/>
              </a:ext>
            </a:extLst>
          </p:cNvPr>
          <p:cNvSpPr txBox="1"/>
          <p:nvPr/>
        </p:nvSpPr>
        <p:spPr>
          <a:xfrm>
            <a:off x="939654" y="2519156"/>
            <a:ext cx="101021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Boisson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1CE29AF-59BD-9A4D-B4EC-0502411F56CB}"/>
              </a:ext>
            </a:extLst>
          </p:cNvPr>
          <p:cNvSpPr txBox="1"/>
          <p:nvPr/>
        </p:nvSpPr>
        <p:spPr>
          <a:xfrm>
            <a:off x="627153" y="3567900"/>
            <a:ext cx="13183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Nourriture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1AA26-C0AF-E348-973C-985AE6E49A0E}"/>
              </a:ext>
            </a:extLst>
          </p:cNvPr>
          <p:cNvSpPr/>
          <p:nvPr/>
        </p:nvSpPr>
        <p:spPr>
          <a:xfrm>
            <a:off x="6771883" y="5172975"/>
            <a:ext cx="698592" cy="3824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D26643-56C7-4248-94BF-79631E9C3DE7}"/>
              </a:ext>
            </a:extLst>
          </p:cNvPr>
          <p:cNvSpPr txBox="1"/>
          <p:nvPr/>
        </p:nvSpPr>
        <p:spPr>
          <a:xfrm>
            <a:off x="10014131" y="3731119"/>
            <a:ext cx="2055243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Sortie de Déchets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57822B4-33BE-6A48-A9A8-BD399CE7C38B}"/>
              </a:ext>
            </a:extLst>
          </p:cNvPr>
          <p:cNvSpPr txBox="1"/>
          <p:nvPr/>
        </p:nvSpPr>
        <p:spPr>
          <a:xfrm>
            <a:off x="9445286" y="1250601"/>
            <a:ext cx="2746714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Déchetterie communale</a:t>
            </a:r>
          </a:p>
          <a:p>
            <a:pPr marL="342900" indent="-342900">
              <a:buFontTx/>
              <a:buChar char="-"/>
            </a:pPr>
            <a:r>
              <a:rPr lang="fr-FR" sz="2000" b="1" dirty="0" err="1">
                <a:solidFill>
                  <a:srgbClr val="FF0000"/>
                </a:solidFill>
              </a:rPr>
              <a:t>Incinérable</a:t>
            </a:r>
            <a:endParaRPr lang="fr-FR" sz="20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FF0000"/>
                </a:solidFill>
              </a:rPr>
              <a:t>PET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FF0000"/>
                </a:solidFill>
              </a:rPr>
              <a:t>ALU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129245F-640E-3A42-BF2F-B45AFCC74DA4}"/>
              </a:ext>
            </a:extLst>
          </p:cNvPr>
          <p:cNvCxnSpPr>
            <a:cxnSpLocks/>
          </p:cNvCxnSpPr>
          <p:nvPr/>
        </p:nvCxnSpPr>
        <p:spPr>
          <a:xfrm flipV="1">
            <a:off x="7494105" y="5170562"/>
            <a:ext cx="2709807" cy="1950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51AA39BD-1154-0848-BB5C-2A819CC21B24}"/>
              </a:ext>
            </a:extLst>
          </p:cNvPr>
          <p:cNvSpPr txBox="1"/>
          <p:nvPr/>
        </p:nvSpPr>
        <p:spPr>
          <a:xfrm>
            <a:off x="10169109" y="4774300"/>
            <a:ext cx="90031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Verre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Carton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0753B61-4FE7-4048-849F-9A5E2CF3210B}"/>
              </a:ext>
            </a:extLst>
          </p:cNvPr>
          <p:cNvSpPr txBox="1"/>
          <p:nvPr/>
        </p:nvSpPr>
        <p:spPr>
          <a:xfrm>
            <a:off x="8457714" y="2149861"/>
            <a:ext cx="78258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600m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9967354-5266-1545-8512-020C3BC66573}"/>
              </a:ext>
            </a:extLst>
          </p:cNvPr>
          <p:cNvCxnSpPr>
            <a:cxnSpLocks/>
          </p:cNvCxnSpPr>
          <p:nvPr/>
        </p:nvCxnSpPr>
        <p:spPr>
          <a:xfrm flipV="1">
            <a:off x="8743476" y="2311681"/>
            <a:ext cx="603600" cy="3539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CD5FA86-D6B2-F045-9AAF-0DAB08F0C70C}"/>
              </a:ext>
            </a:extLst>
          </p:cNvPr>
          <p:cNvCxnSpPr/>
          <p:nvPr/>
        </p:nvCxnSpPr>
        <p:spPr>
          <a:xfrm>
            <a:off x="8941759" y="6718659"/>
            <a:ext cx="870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90AFBD0B-DFFF-1140-9885-C875C7FA0392}"/>
              </a:ext>
            </a:extLst>
          </p:cNvPr>
          <p:cNvSpPr txBox="1"/>
          <p:nvPr/>
        </p:nvSpPr>
        <p:spPr>
          <a:xfrm>
            <a:off x="9136784" y="638354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50m</a:t>
            </a:r>
          </a:p>
        </p:txBody>
      </p:sp>
    </p:spTree>
    <p:extLst>
      <p:ext uri="{BB962C8B-B14F-4D97-AF65-F5344CB8AC3E}">
        <p14:creationId xmlns:p14="http://schemas.microsoft.com/office/powerpoint/2010/main" val="222803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A1685-1DCD-8846-A184-3247B229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Avant 2010…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C8C3E3-E32D-9444-B4C1-3587AE89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D12C74-ACDA-654F-BB28-88A066435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38" y="2294626"/>
            <a:ext cx="4897174" cy="41585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728C36-9E6A-BD45-875A-1A0A295D7532}"/>
              </a:ext>
            </a:extLst>
          </p:cNvPr>
          <p:cNvSpPr txBox="1"/>
          <p:nvPr/>
        </p:nvSpPr>
        <p:spPr>
          <a:xfrm>
            <a:off x="838200" y="169068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 festival ressemblait à ça le matin….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99E2EB-F961-9042-9705-2316D002EE34}"/>
              </a:ext>
            </a:extLst>
          </p:cNvPr>
          <p:cNvSpPr txBox="1"/>
          <p:nvPr/>
        </p:nvSpPr>
        <p:spPr>
          <a:xfrm>
            <a:off x="6280031" y="1719989"/>
            <a:ext cx="5227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2009 – Entrée d'un responsable développement durable au comité du festival.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Mise en place de gobelets réutilisables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Baisse des déchets </a:t>
            </a:r>
            <a:r>
              <a:rPr lang="fr-FR" b="1" dirty="0" err="1"/>
              <a:t>incinérables</a:t>
            </a:r>
            <a:r>
              <a:rPr lang="fr-FR" b="1" dirty="0"/>
              <a:t> de 80% !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3E9B99B-5827-4B4F-917E-DF173D6E6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503" y="3312182"/>
            <a:ext cx="5400135" cy="31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7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883E2-A915-074C-B77B-53BCA45B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fonctionnement des Poubelles Boys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D211FD-55EC-C949-87EA-0122EDC6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519907-D52B-E44E-BC07-C467494542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987" y="3226278"/>
            <a:ext cx="4478994" cy="33592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6ED4842-23DC-6848-A61E-E1ADA5CB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9496" y="1718735"/>
            <a:ext cx="7712866" cy="54535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E1AD56-2A7A-5244-83CD-7B69390B15D8}"/>
              </a:ext>
            </a:extLst>
          </p:cNvPr>
          <p:cNvSpPr/>
          <p:nvPr/>
        </p:nvSpPr>
        <p:spPr>
          <a:xfrm>
            <a:off x="1889332" y="5487252"/>
            <a:ext cx="698592" cy="3824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5EAC4A-5F76-9B40-9E95-E2D226AAC91C}"/>
              </a:ext>
            </a:extLst>
          </p:cNvPr>
          <p:cNvSpPr txBox="1"/>
          <p:nvPr/>
        </p:nvSpPr>
        <p:spPr>
          <a:xfrm>
            <a:off x="4562735" y="1564878"/>
            <a:ext cx="2746714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Déchetterie communale</a:t>
            </a:r>
          </a:p>
          <a:p>
            <a:pPr marL="342900" indent="-342900">
              <a:buFontTx/>
              <a:buChar char="-"/>
            </a:pPr>
            <a:r>
              <a:rPr lang="fr-FR" sz="2000" b="1" dirty="0" err="1">
                <a:solidFill>
                  <a:srgbClr val="FF0000"/>
                </a:solidFill>
              </a:rPr>
              <a:t>Incinérable</a:t>
            </a:r>
            <a:endParaRPr lang="fr-FR" sz="20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FF0000"/>
                </a:solidFill>
              </a:rPr>
              <a:t>PET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FF0000"/>
                </a:solidFill>
              </a:rPr>
              <a:t>ALU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217474B-81D6-E34D-8E8E-1AD00C50C6ED}"/>
              </a:ext>
            </a:extLst>
          </p:cNvPr>
          <p:cNvCxnSpPr>
            <a:cxnSpLocks/>
          </p:cNvCxnSpPr>
          <p:nvPr/>
        </p:nvCxnSpPr>
        <p:spPr>
          <a:xfrm flipV="1">
            <a:off x="2611554" y="5484839"/>
            <a:ext cx="2709807" cy="1950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37B0B97-BEF2-C148-A092-980C21ADB523}"/>
              </a:ext>
            </a:extLst>
          </p:cNvPr>
          <p:cNvSpPr txBox="1"/>
          <p:nvPr/>
        </p:nvSpPr>
        <p:spPr>
          <a:xfrm>
            <a:off x="5286558" y="5140336"/>
            <a:ext cx="90031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Verre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Carton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58C1AC-939A-4B41-9CE6-DC4C308E86BF}"/>
              </a:ext>
            </a:extLst>
          </p:cNvPr>
          <p:cNvSpPr txBox="1"/>
          <p:nvPr/>
        </p:nvSpPr>
        <p:spPr>
          <a:xfrm>
            <a:off x="3575163" y="2464138"/>
            <a:ext cx="78258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600m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ED69C1F-6907-E441-AD22-D5653C0B81A7}"/>
              </a:ext>
            </a:extLst>
          </p:cNvPr>
          <p:cNvCxnSpPr>
            <a:cxnSpLocks/>
          </p:cNvCxnSpPr>
          <p:nvPr/>
        </p:nvCxnSpPr>
        <p:spPr>
          <a:xfrm flipV="1">
            <a:off x="3860925" y="2625958"/>
            <a:ext cx="603600" cy="3539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56503A4-6A07-1344-89A0-1B792E247631}"/>
              </a:ext>
            </a:extLst>
          </p:cNvPr>
          <p:cNvSpPr txBox="1"/>
          <p:nvPr/>
        </p:nvSpPr>
        <p:spPr>
          <a:xfrm>
            <a:off x="7717085" y="1718735"/>
            <a:ext cx="388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 fourgon fait le tour du village. </a:t>
            </a:r>
          </a:p>
          <a:p>
            <a:pPr marL="285750" indent="-285750">
              <a:buFontTx/>
              <a:buChar char="-"/>
            </a:pPr>
            <a:r>
              <a:rPr lang="fr-FR" dirty="0"/>
              <a:t>L'équipe (5-6 personnes) </a:t>
            </a:r>
            <a:r>
              <a:rPr lang="fr-FR"/>
              <a:t>l'accompagne.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1 ou 2 voyages à la Déchetterie</a:t>
            </a:r>
          </a:p>
        </p:txBody>
      </p:sp>
    </p:spTree>
    <p:extLst>
      <p:ext uri="{BB962C8B-B14F-4D97-AF65-F5344CB8AC3E}">
        <p14:creationId xmlns:p14="http://schemas.microsoft.com/office/powerpoint/2010/main" val="185069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F6D65-0AF3-724D-9D57-9635E03D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On s'amuse bien, mais…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FA08F9-6A43-8048-9DB4-AFD8FE28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7E6E62-4785-7C4C-BB4A-B5584BA721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79" y="1397387"/>
            <a:ext cx="5576409" cy="30004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7E72FF-2E33-1043-A70E-AB86C8C526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0" y="4274507"/>
            <a:ext cx="2441261" cy="23089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2BBD7CB-A431-D445-8731-35A7A4873461}"/>
              </a:ext>
            </a:extLst>
          </p:cNvPr>
          <p:cNvSpPr txBox="1"/>
          <p:nvPr/>
        </p:nvSpPr>
        <p:spPr>
          <a:xfrm>
            <a:off x="483079" y="4829914"/>
            <a:ext cx="7578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L'équipe </a:t>
            </a:r>
            <a:r>
              <a:rPr lang="fr-FR" b="1" dirty="0"/>
              <a:t>abime systématiquement le fourgon </a:t>
            </a:r>
            <a:r>
              <a:rPr lang="fr-FR" dirty="0"/>
              <a:t>chaque année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Coût : 3 000 Frs de casse par année…</a:t>
            </a:r>
          </a:p>
          <a:p>
            <a:pPr marL="285750" indent="-285750">
              <a:buFontTx/>
              <a:buChar char="-"/>
            </a:pPr>
            <a:r>
              <a:rPr lang="fr-FR" dirty="0"/>
              <a:t>L'équipe se fait rosser…</a:t>
            </a:r>
          </a:p>
          <a:p>
            <a:pPr marL="285750" indent="-285750">
              <a:buFontTx/>
              <a:buChar char="-"/>
            </a:pPr>
            <a:r>
              <a:rPr lang="fr-FR" dirty="0"/>
              <a:t>Plus personne ne veut conduire le fourgon dans les petites ruelles du village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A80B77-F756-3347-BD9A-22C6CF9554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318" y="1397387"/>
            <a:ext cx="4920652" cy="27386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CF53847-0066-4D4B-B08C-3943FFE220E7}"/>
              </a:ext>
            </a:extLst>
          </p:cNvPr>
          <p:cNvSpPr txBox="1"/>
          <p:nvPr/>
        </p:nvSpPr>
        <p:spPr>
          <a:xfrm>
            <a:off x="9495184" y="5123065"/>
            <a:ext cx="801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Vitre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cassée</a:t>
            </a:r>
          </a:p>
        </p:txBody>
      </p:sp>
    </p:spTree>
    <p:extLst>
      <p:ext uri="{BB962C8B-B14F-4D97-AF65-F5344CB8AC3E}">
        <p14:creationId xmlns:p14="http://schemas.microsoft.com/office/powerpoint/2010/main" val="411700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883E2-A915-074C-B77B-53BCA45B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solution n'était pas prévue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D211FD-55EC-C949-87EA-0122EDC6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6ED4842-23DC-6848-A61E-E1ADA5CBA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496" y="1718735"/>
            <a:ext cx="7712866" cy="54535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E1AD56-2A7A-5244-83CD-7B69390B15D8}"/>
              </a:ext>
            </a:extLst>
          </p:cNvPr>
          <p:cNvSpPr/>
          <p:nvPr/>
        </p:nvSpPr>
        <p:spPr>
          <a:xfrm>
            <a:off x="1889332" y="5487252"/>
            <a:ext cx="698592" cy="3824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5EAC4A-5F76-9B40-9E95-E2D226AAC91C}"/>
              </a:ext>
            </a:extLst>
          </p:cNvPr>
          <p:cNvSpPr txBox="1"/>
          <p:nvPr/>
        </p:nvSpPr>
        <p:spPr>
          <a:xfrm>
            <a:off x="4562735" y="1564878"/>
            <a:ext cx="1371658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</a:rPr>
              <a:t>Incinérable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PET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ALU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217474B-81D6-E34D-8E8E-1AD00C50C6ED}"/>
              </a:ext>
            </a:extLst>
          </p:cNvPr>
          <p:cNvCxnSpPr>
            <a:cxnSpLocks/>
          </p:cNvCxnSpPr>
          <p:nvPr/>
        </p:nvCxnSpPr>
        <p:spPr>
          <a:xfrm flipV="1">
            <a:off x="2611554" y="5484839"/>
            <a:ext cx="2709807" cy="1950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37B0B97-BEF2-C148-A092-980C21ADB523}"/>
              </a:ext>
            </a:extLst>
          </p:cNvPr>
          <p:cNvSpPr txBox="1"/>
          <p:nvPr/>
        </p:nvSpPr>
        <p:spPr>
          <a:xfrm>
            <a:off x="5286558" y="5140336"/>
            <a:ext cx="90031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Verre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Carton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58C1AC-939A-4B41-9CE6-DC4C308E86BF}"/>
              </a:ext>
            </a:extLst>
          </p:cNvPr>
          <p:cNvSpPr txBox="1"/>
          <p:nvPr/>
        </p:nvSpPr>
        <p:spPr>
          <a:xfrm>
            <a:off x="3575163" y="2464138"/>
            <a:ext cx="78258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600m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ED69C1F-6907-E441-AD22-D5653C0B81A7}"/>
              </a:ext>
            </a:extLst>
          </p:cNvPr>
          <p:cNvCxnSpPr>
            <a:cxnSpLocks/>
          </p:cNvCxnSpPr>
          <p:nvPr/>
        </p:nvCxnSpPr>
        <p:spPr>
          <a:xfrm flipV="1">
            <a:off x="3860925" y="2625958"/>
            <a:ext cx="603600" cy="3539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EDB00741-42C8-D946-8DA4-29F33FBBF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304" y="4110779"/>
            <a:ext cx="3931048" cy="2610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E4A857-CEC2-2A4F-9D61-4819C31AA520}"/>
              </a:ext>
            </a:extLst>
          </p:cNvPr>
          <p:cNvSpPr/>
          <p:nvPr/>
        </p:nvSpPr>
        <p:spPr>
          <a:xfrm>
            <a:off x="6168480" y="1455567"/>
            <a:ext cx="602351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baisse des déchets </a:t>
            </a:r>
            <a:r>
              <a:rPr lang="fr-FR" dirty="0" err="1"/>
              <a:t>incinérables</a:t>
            </a:r>
            <a:r>
              <a:rPr lang="fr-FR" dirty="0"/>
              <a:t> ouvre de nouvelles possibilités ! </a:t>
            </a:r>
          </a:p>
          <a:p>
            <a:r>
              <a:rPr lang="fr-FR" sz="2800" b="1" dirty="0"/>
              <a:t>		</a:t>
            </a:r>
            <a:r>
              <a:rPr lang="fr-FR" sz="2800" b="1" dirty="0">
                <a:sym typeface="Wingdings" pitchFamily="2" charset="2"/>
              </a:rPr>
              <a:t> Le vélo !</a:t>
            </a:r>
            <a:endParaRPr lang="fr-FR" sz="2800" b="1" dirty="0"/>
          </a:p>
          <a:p>
            <a:endParaRPr lang="fr-FR" dirty="0"/>
          </a:p>
          <a:p>
            <a:r>
              <a:rPr lang="fr-FR" dirty="0"/>
              <a:t>Réflexion logistique sur le transport des déchets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Micro-déchetterie pour le verre. (Hub)</a:t>
            </a:r>
          </a:p>
          <a:p>
            <a:pPr marL="285750" indent="-285750">
              <a:buFontTx/>
              <a:buChar char="-"/>
            </a:pPr>
            <a:r>
              <a:rPr lang="fr-FR" dirty="0"/>
              <a:t>Caisses réutilisables pour le vin du festival. Baisse du carton</a:t>
            </a:r>
          </a:p>
          <a:p>
            <a:pPr marL="285750" indent="-285750">
              <a:buFontTx/>
              <a:buChar char="-"/>
            </a:pPr>
            <a:r>
              <a:rPr lang="fr-FR" dirty="0"/>
              <a:t>Augmentation de l'offre de réutilisable. Baisse </a:t>
            </a:r>
            <a:r>
              <a:rPr lang="fr-FR" dirty="0" err="1"/>
              <a:t>incinérable</a:t>
            </a:r>
            <a:r>
              <a:rPr lang="fr-FR" dirty="0"/>
              <a:t>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5C81903-7BC6-F94A-A1E8-77C4E511ABD8}"/>
              </a:ext>
            </a:extLst>
          </p:cNvPr>
          <p:cNvSpPr/>
          <p:nvPr/>
        </p:nvSpPr>
        <p:spPr>
          <a:xfrm>
            <a:off x="2208362" y="4071668"/>
            <a:ext cx="379562" cy="37956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828C688-1C46-4249-9297-DAEAE2627528}"/>
              </a:ext>
            </a:extLst>
          </p:cNvPr>
          <p:cNvSpPr/>
          <p:nvPr/>
        </p:nvSpPr>
        <p:spPr>
          <a:xfrm>
            <a:off x="3757408" y="4812256"/>
            <a:ext cx="379562" cy="37956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1FA6ABA-5C88-8741-B56A-0905519875CA}"/>
              </a:ext>
            </a:extLst>
          </p:cNvPr>
          <p:cNvSpPr/>
          <p:nvPr/>
        </p:nvSpPr>
        <p:spPr>
          <a:xfrm>
            <a:off x="987156" y="3035950"/>
            <a:ext cx="379562" cy="37956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F95AF09-B34C-E441-B6EB-8775E5886C0F}"/>
              </a:ext>
            </a:extLst>
          </p:cNvPr>
          <p:cNvSpPr/>
          <p:nvPr/>
        </p:nvSpPr>
        <p:spPr>
          <a:xfrm>
            <a:off x="10173869" y="2979870"/>
            <a:ext cx="379562" cy="37956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8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E442C-AEA5-BD4C-B9A3-23133CEA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ça roule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2425B4-2F96-864F-BB51-ADB7F9C3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06ED68-2861-0D4D-ACEE-B01CD3250E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14373"/>
            <a:ext cx="3695342" cy="24635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B5894FB-2E70-BA48-BF59-6D03E516E008}"/>
              </a:ext>
            </a:extLst>
          </p:cNvPr>
          <p:cNvSpPr txBox="1"/>
          <p:nvPr/>
        </p:nvSpPr>
        <p:spPr>
          <a:xfrm>
            <a:off x="4866963" y="1184248"/>
            <a:ext cx="6486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Conséquences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Plus de fourgon, plus de problème de fourgon ! (Néant)</a:t>
            </a:r>
          </a:p>
          <a:p>
            <a:pPr marL="285750" indent="-285750">
              <a:buFontTx/>
              <a:buChar char="-"/>
            </a:pPr>
            <a:r>
              <a:rPr lang="fr-FR" dirty="0"/>
              <a:t>Coût moindre. Les déchets sont volumineux, mais légers. </a:t>
            </a:r>
          </a:p>
          <a:p>
            <a:pPr lvl="1"/>
            <a:r>
              <a:rPr lang="fr-FR" dirty="0"/>
              <a:t>Vieux vélos et remorques d'occasion sont suffisants. </a:t>
            </a:r>
          </a:p>
          <a:p>
            <a:pPr marL="285750" indent="-285750">
              <a:buFontTx/>
              <a:buChar char="-"/>
            </a:pPr>
            <a:r>
              <a:rPr lang="fr-FR" dirty="0"/>
              <a:t>Mini-équipe de 2-3 personnes se répartissent le village telles des fourmis ouvrières.   </a:t>
            </a:r>
            <a:r>
              <a:rPr lang="fr-FR" dirty="0">
                <a:sym typeface="Wingdings" pitchFamily="2" charset="2"/>
              </a:rPr>
              <a:t>  </a:t>
            </a:r>
            <a:r>
              <a:rPr lang="fr-FR" dirty="0"/>
              <a:t>Efficience gagnée !</a:t>
            </a:r>
          </a:p>
          <a:p>
            <a:pPr marL="285750" indent="-285750">
              <a:buFontTx/>
              <a:buChar char="-"/>
            </a:pPr>
            <a:r>
              <a:rPr lang="fr-FR" dirty="0"/>
              <a:t>Moins de désagrément pour le village.</a:t>
            </a:r>
          </a:p>
          <a:p>
            <a:pPr marL="285750" indent="-285750">
              <a:buFontTx/>
              <a:buChar char="-"/>
            </a:pPr>
            <a:r>
              <a:rPr lang="fr-FR" dirty="0"/>
              <a:t>Et pour finir, l'équipe aime faire du vélo sous le soleil d'avril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C84B53-2E14-EB45-B02D-BE1BA7F00370}"/>
              </a:ext>
            </a:extLst>
          </p:cNvPr>
          <p:cNvSpPr txBox="1"/>
          <p:nvPr/>
        </p:nvSpPr>
        <p:spPr>
          <a:xfrm>
            <a:off x="838200" y="4527017"/>
            <a:ext cx="5119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 l'interne du festival une théorie se met en place : </a:t>
            </a:r>
          </a:p>
          <a:p>
            <a:endParaRPr lang="fr-FR" b="1" dirty="0"/>
          </a:p>
          <a:p>
            <a:pPr algn="ctr"/>
            <a:r>
              <a:rPr lang="fr-FR" sz="2000" b="1" dirty="0"/>
              <a:t>La Théorie du Néant !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dirty="0"/>
              <a:t>"Ce qui n'existe pas ne pose pas de problèmes"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BAAE195-1471-7449-BE34-237C77521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690" y="3620302"/>
            <a:ext cx="4394689" cy="29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3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116F6-FCCD-7544-B702-05684834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lobbying des déchets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CDB675-E7F4-1040-8394-61941E6C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F660DB-69D5-7840-A483-8B613FA8CD09}"/>
              </a:ext>
            </a:extLst>
          </p:cNvPr>
          <p:cNvSpPr txBox="1"/>
          <p:nvPr/>
        </p:nvSpPr>
        <p:spPr>
          <a:xfrm>
            <a:off x="838200" y="1540742"/>
            <a:ext cx="695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révolution du réutilisable a poussé à des changements de mentalité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F8D304-36A7-1644-B5D5-A50FE47BCA72}"/>
              </a:ext>
            </a:extLst>
          </p:cNvPr>
          <p:cNvSpPr txBox="1"/>
          <p:nvPr/>
        </p:nvSpPr>
        <p:spPr>
          <a:xfrm>
            <a:off x="3018404" y="2124253"/>
            <a:ext cx="60572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Poubelle Boys</a:t>
            </a:r>
          </a:p>
          <a:p>
            <a:pPr algn="ctr"/>
            <a:r>
              <a:rPr lang="fr-FR" dirty="0"/>
              <a:t>Ramassage des déchets à la force du mollet incite à les limiter. </a:t>
            </a:r>
          </a:p>
          <a:p>
            <a:pPr algn="ctr"/>
            <a:r>
              <a:rPr lang="fr-FR" dirty="0"/>
              <a:t>-&gt; diminuer les déchets malgré l'agrandissement du festival.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23BFAE-537B-0748-B7B1-450CD05672AA}"/>
              </a:ext>
            </a:extLst>
          </p:cNvPr>
          <p:cNvSpPr txBox="1"/>
          <p:nvPr/>
        </p:nvSpPr>
        <p:spPr>
          <a:xfrm>
            <a:off x="3157996" y="5198094"/>
            <a:ext cx="5778120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Commune</a:t>
            </a:r>
          </a:p>
          <a:p>
            <a:pPr algn="ctr"/>
            <a:r>
              <a:rPr lang="fr-FR" dirty="0"/>
              <a:t>Personnel communal ne veut plus nettoyer les bords du lac.</a:t>
            </a:r>
          </a:p>
          <a:p>
            <a:pPr algn="ctr"/>
            <a:r>
              <a:rPr lang="fr-FR" dirty="0"/>
              <a:t>Le temps du </a:t>
            </a:r>
            <a:r>
              <a:rPr lang="fr-FR" dirty="0" err="1"/>
              <a:t>litering</a:t>
            </a:r>
            <a:r>
              <a:rPr lang="fr-FR" dirty="0"/>
              <a:t> est révolu.</a:t>
            </a:r>
          </a:p>
          <a:p>
            <a:pPr algn="ctr"/>
            <a:r>
              <a:rPr lang="fr-FR" b="1" dirty="0"/>
              <a:t>-&gt; Création d'une équipe propreté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6096C3-1A89-384E-B7E4-BA5D43C91818}"/>
              </a:ext>
            </a:extLst>
          </p:cNvPr>
          <p:cNvSpPr txBox="1"/>
          <p:nvPr/>
        </p:nvSpPr>
        <p:spPr>
          <a:xfrm>
            <a:off x="7840622" y="3594519"/>
            <a:ext cx="4219106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Habitants</a:t>
            </a:r>
          </a:p>
          <a:p>
            <a:pPr algn="ctr"/>
            <a:r>
              <a:rPr lang="fr-FR" dirty="0"/>
              <a:t>Ne veut plus de poubelles déposées dans les rues.</a:t>
            </a:r>
          </a:p>
          <a:p>
            <a:pPr algn="ctr"/>
            <a:r>
              <a:rPr lang="fr-FR" b="1" dirty="0"/>
              <a:t>-&gt; Mini-</a:t>
            </a:r>
            <a:r>
              <a:rPr lang="fr-FR" b="1" dirty="0" err="1"/>
              <a:t>décheterie</a:t>
            </a:r>
            <a:r>
              <a:rPr lang="fr-FR" b="1" dirty="0"/>
              <a:t> complète décentralisée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040759-D5A0-E74A-8304-7E120211BE54}"/>
              </a:ext>
            </a:extLst>
          </p:cNvPr>
          <p:cNvSpPr txBox="1"/>
          <p:nvPr/>
        </p:nvSpPr>
        <p:spPr>
          <a:xfrm>
            <a:off x="4951563" y="3861085"/>
            <a:ext cx="219098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400" b="1" dirty="0"/>
              <a:t>Déchets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C335FB7-1FDA-AA42-83C0-CFC00D6E5434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047054" y="3139916"/>
            <a:ext cx="1" cy="721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6BA7305-F2EA-994E-85A5-100BAB902107}"/>
              </a:ext>
            </a:extLst>
          </p:cNvPr>
          <p:cNvCxnSpPr>
            <a:cxnSpLocks/>
            <a:stCxn id="7" idx="0"/>
            <a:endCxn id="9" idx="2"/>
          </p:cNvCxnSpPr>
          <p:nvPr/>
        </p:nvCxnSpPr>
        <p:spPr>
          <a:xfrm flipH="1" flipV="1">
            <a:off x="6047055" y="4630526"/>
            <a:ext cx="1" cy="5675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BCCD6A5-5D8A-3E4D-BF70-DFD897E25416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>
            <a:off x="7142547" y="4240850"/>
            <a:ext cx="698075" cy="4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782C34FF-3156-AE49-804E-B78758871A83}"/>
              </a:ext>
            </a:extLst>
          </p:cNvPr>
          <p:cNvSpPr txBox="1"/>
          <p:nvPr/>
        </p:nvSpPr>
        <p:spPr>
          <a:xfrm>
            <a:off x="150728" y="3460975"/>
            <a:ext cx="431945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Commission durable du Festival</a:t>
            </a:r>
          </a:p>
          <a:p>
            <a:pPr algn="ctr"/>
            <a:r>
              <a:rPr lang="fr-FR" dirty="0"/>
              <a:t>Applique la théorie du Néant</a:t>
            </a:r>
          </a:p>
          <a:p>
            <a:pPr algn="ctr"/>
            <a:r>
              <a:rPr lang="fr-FR" b="1" dirty="0"/>
              <a:t>-&gt; 98 % de ce qui est donné aux festivaliers </a:t>
            </a:r>
          </a:p>
          <a:p>
            <a:pPr algn="ctr"/>
            <a:r>
              <a:rPr lang="fr-FR" b="1" dirty="0"/>
              <a:t>est réutilisable. </a:t>
            </a:r>
          </a:p>
          <a:p>
            <a:pPr algn="ctr"/>
            <a:r>
              <a:rPr lang="fr-FR" dirty="0"/>
              <a:t>Ou disparaît ! (Pailles, serviettes)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28050C5-E788-C24C-87E2-8DC5D43A0F73}"/>
              </a:ext>
            </a:extLst>
          </p:cNvPr>
          <p:cNvCxnSpPr>
            <a:cxnSpLocks/>
            <a:stCxn id="24" idx="3"/>
            <a:endCxn id="9" idx="1"/>
          </p:cNvCxnSpPr>
          <p:nvPr/>
        </p:nvCxnSpPr>
        <p:spPr>
          <a:xfrm>
            <a:off x="4470180" y="4245805"/>
            <a:ext cx="48138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9198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846</Words>
  <Application>Microsoft Macintosh PowerPoint</Application>
  <PresentationFormat>Grand écran</PresentationFormat>
  <Paragraphs>145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Thème Office</vt:lpstr>
      <vt:lpstr>Présentation PowerPoint</vt:lpstr>
      <vt:lpstr>Le Cully Jazz Festival </vt:lpstr>
      <vt:lpstr>La logistique au Festival</vt:lpstr>
      <vt:lpstr>Avant 2010…</vt:lpstr>
      <vt:lpstr>Le fonctionnement des Poubelles Boys</vt:lpstr>
      <vt:lpstr>On s'amuse bien, mais…</vt:lpstr>
      <vt:lpstr>La solution n'était pas prévue !</vt:lpstr>
      <vt:lpstr>Et ça roule !</vt:lpstr>
      <vt:lpstr>Le lobbying des déchets</vt:lpstr>
      <vt:lpstr>Contamination</vt:lpstr>
      <vt:lpstr>Pistes Recyclables</vt:lpstr>
      <vt:lpstr>Backline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</dc:creator>
  <cp:lastModifiedBy>CB</cp:lastModifiedBy>
  <cp:revision>160</cp:revision>
  <dcterms:created xsi:type="dcterms:W3CDTF">2020-03-27T07:24:22Z</dcterms:created>
  <dcterms:modified xsi:type="dcterms:W3CDTF">2020-04-01T07:19:28Z</dcterms:modified>
</cp:coreProperties>
</file>