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70" r:id="rId4"/>
    <p:sldId id="266" r:id="rId5"/>
    <p:sldId id="261" r:id="rId6"/>
    <p:sldId id="262" r:id="rId7"/>
    <p:sldId id="264" r:id="rId8"/>
    <p:sldId id="265" r:id="rId9"/>
    <p:sldId id="258" r:id="rId10"/>
    <p:sldId id="26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A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4455"/>
  </p:normalViewPr>
  <p:slideViewPr>
    <p:cSldViewPr snapToGrid="0" snapToObjects="1" showGuides="1">
      <p:cViewPr varScale="1">
        <p:scale>
          <a:sx n="85" d="100"/>
          <a:sy n="85" d="100"/>
        </p:scale>
        <p:origin x="960" y="176"/>
      </p:cViewPr>
      <p:guideLst>
        <p:guide orient="horz" pos="4065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D9823-F8C3-444F-BBBF-CC9F291C89F4}" type="datetimeFigureOut">
              <a:rPr lang="fr-FR" smtClean="0"/>
              <a:t>31/03/2020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F2182-B7BD-0148-86B0-0CE734F2512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4911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F2182-B7BD-0148-86B0-0CE734F2512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3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Strictement parlant. En allant faire nos courses nous </a:t>
            </a:r>
            <a:r>
              <a:rPr lang="fr-FR" dirty="0" err="1"/>
              <a:t>faisont</a:t>
            </a:r>
            <a:r>
              <a:rPr lang="fr-FR" dirty="0"/>
              <a:t> du dernier km. Le destinataire final étant notre estomac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F2182-B7BD-0148-86B0-0CE734F2512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947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Pareil depuis la Chine…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Efficience : le cargo ne transportera pas que ça. </a:t>
            </a:r>
          </a:p>
          <a:p>
            <a:r>
              <a:rPr lang="fr-FR" dirty="0"/>
              <a:t>Le cargo est très flexible, les </a:t>
            </a:r>
            <a:r>
              <a:rPr lang="fr-FR" dirty="0" err="1"/>
              <a:t>CFFs</a:t>
            </a:r>
            <a:r>
              <a:rPr lang="fr-FR" dirty="0"/>
              <a:t> aussi. </a:t>
            </a:r>
          </a:p>
          <a:p>
            <a:r>
              <a:rPr lang="fr-FR" dirty="0"/>
              <a:t>Chaque étape utilise son chargement au maximum. </a:t>
            </a:r>
          </a:p>
          <a:p>
            <a:endParaRPr lang="fr-FR" dirty="0"/>
          </a:p>
          <a:p>
            <a:r>
              <a:rPr lang="fr-FR" dirty="0"/>
              <a:t>Livraison plus économique, car le camion se déplace pas dans le centre ville. </a:t>
            </a:r>
          </a:p>
          <a:p>
            <a:r>
              <a:rPr lang="fr-FR" dirty="0"/>
              <a:t>Gagné du temps sur la livraison car le camion est pas bloqué. </a:t>
            </a:r>
          </a:p>
          <a:p>
            <a:r>
              <a:rPr lang="fr-FR" dirty="0"/>
              <a:t>Libère le Traffic </a:t>
            </a:r>
          </a:p>
          <a:p>
            <a:r>
              <a:rPr lang="fr-FR" dirty="0"/>
              <a:t>Libère le camion </a:t>
            </a:r>
          </a:p>
          <a:p>
            <a:endParaRPr lang="fr-FR" dirty="0"/>
          </a:p>
          <a:p>
            <a:r>
              <a:rPr lang="fr-FR" dirty="0" err="1"/>
              <a:t>Hierarchie</a:t>
            </a:r>
            <a:r>
              <a:rPr lang="fr-FR" dirty="0"/>
              <a:t> dans les Hub. </a:t>
            </a:r>
          </a:p>
          <a:p>
            <a:endParaRPr lang="fr-FR" dirty="0"/>
          </a:p>
          <a:p>
            <a:r>
              <a:rPr lang="fr-FR" dirty="0"/>
              <a:t>Hiérarchie de hub. Un </a:t>
            </a:r>
            <a:r>
              <a:rPr lang="fr-FR" dirty="0" err="1"/>
              <a:t>reseau</a:t>
            </a:r>
            <a:r>
              <a:rPr lang="fr-FR" dirty="0"/>
              <a:t> de transporte par hub.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7F2182-B7BD-0148-86B0-0CE734F2512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50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FDC757-1052-F74D-9719-D757EE548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99254D3-5269-2147-ABF7-5FCFD6D9E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655CB7-AECC-CD4A-8174-B151F4D5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70C4-0602-6043-B888-53E3890592ED}" type="datetime1">
              <a:rPr lang="fr-CH" smtClean="0"/>
              <a:t>31.03.20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68C6C1-81D5-3C42-9B7F-9706B865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8EA2C9-D6AD-614B-8E8F-2B419F72D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9AC7D0-484B-5D44-A7FB-596742A7A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DC3B03-7B37-0745-97A0-1953EDD79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3F9C1D-9418-564C-B91E-CC6237202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49CC8-E50F-D64E-B6EC-FE00AA8143CD}" type="datetime1">
              <a:rPr lang="fr-CH" smtClean="0"/>
              <a:t>31.03.20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00FA6F-49D2-D64E-A252-DFFB66D41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C997D1-C29F-1046-9DC0-F58B43F1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6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16279CA-638F-5440-A6C3-FAC4FC3DF6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8666986-28E8-A64C-834B-7761C3F33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5ED726-8B09-834D-8884-233EF8C1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D1DC-729C-2044-AC9A-6806C81798EB}" type="datetime1">
              <a:rPr lang="fr-CH" smtClean="0"/>
              <a:t>31.03.20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623C2F-6541-C048-9B0F-EBC1F916F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09348F-7EC5-D047-B1C9-4610D674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30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08AF6B-E735-8940-B2F6-B8E9F571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6A7DC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641C13-23F9-2944-9C9F-86B50AC25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C8A399-180B-8C41-86F0-C3BA194D0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DCC1-DAA9-BE42-AB0C-C9FB4396F8BA}" type="datetime1">
              <a:rPr lang="fr-CH" smtClean="0"/>
              <a:t>31.03.20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58AABD-FEEA-2143-942B-B65597FB4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816BCE-723E-4F49-82F3-9506E913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223E182-A79B-0F48-B63E-448E656ED9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5378" y="151872"/>
            <a:ext cx="1416844" cy="14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4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93F3C9-B762-7341-84E2-2402AE22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6CA2BA-D568-A54A-9FD4-C3BFF916E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ADAF75-E376-D842-83E5-BCC0D6916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D572-6196-4846-86ED-E94C51D72A3C}" type="datetime1">
              <a:rPr lang="fr-CH" smtClean="0"/>
              <a:t>31.03.20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2A7E9B-2307-4345-83DE-D897C82B1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B3B166-080F-2940-89E2-18EFAD51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6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CBE419-3ED0-9A42-8B4C-114A95F1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C415C5-3074-CE4E-A53C-6E788FF02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C5E3BC6-9997-0745-B642-34B7388EA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CD1B64-C38F-7A46-92DB-C0642A38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CBDE-2785-D045-BB94-851BEB92EE36}" type="datetime1">
              <a:rPr lang="fr-CH" smtClean="0"/>
              <a:t>31.03.20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5501D5-0CA3-4E45-B3B1-FA6BF197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1F40CC-912A-074D-9BB6-8D97D669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1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B64111-6F55-AC4D-9114-98C6BEEE9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506B4A-DB1C-FA4B-AC2E-16AD26DE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7B66B46-802E-F042-B635-0510C5C4C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087E670-4223-2C41-9E0B-9BD0C41F7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8AAE359-4E12-5145-902A-425B5E8F67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01C79FF-E91F-E742-9DF2-0A7225D32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C886-64D3-254E-8ECA-17681D3E1E09}" type="datetime1">
              <a:rPr lang="fr-CH" smtClean="0"/>
              <a:t>31.03.20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08B19D4-DB14-284F-B6D6-CABA14D3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C761A39-DCBC-6D45-9773-B8B12CF6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1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97F4D-5BE0-A845-8BB9-1B57E3124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196407C-87DF-1F46-9228-6300B9EB5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FB1A-1A24-C140-B4C6-8197DECD81A3}" type="datetime1">
              <a:rPr lang="fr-CH" smtClean="0"/>
              <a:t>31.03.20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328996-32D3-8345-9379-D16FD16E1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D00B21-111F-B74A-9958-D1BDCA72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5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B385FBE-6F39-C941-94EA-3E546A55A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B0010-5351-5544-B7AD-5C01715C7237}" type="datetime1">
              <a:rPr lang="fr-CH" smtClean="0"/>
              <a:t>31.03.20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AF426B-53FA-544D-829A-24FD45980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ED891D-2F70-8B49-A360-406B3EDF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8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0EC152-1BF7-444C-A55C-C8D52977B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D9CBEE-20DF-9749-AF8E-630EDF9AA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C0E092-A442-AC43-8230-956894960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8AB650D-BF40-9C42-A73D-D69B6F32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A26F-5E9D-E144-824D-62EF16E30EDE}" type="datetime1">
              <a:rPr lang="fr-CH" smtClean="0"/>
              <a:t>31.03.20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71298B-EE58-2744-A84B-6FB8A156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EE0A37-189B-5C40-93B3-4EC0AD8C6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6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D1B596-D7B9-8245-BC90-8E7A10A2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F85D52E-EAEA-A040-8615-94FC90E38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18D86B-49D5-F14D-9467-CBBA7C4AC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1D206C-8585-CD43-A2A2-6D9787B8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198C-80D2-E04E-BA5F-450B71D0F294}" type="datetime1">
              <a:rPr lang="fr-CH" smtClean="0"/>
              <a:t>31.03.20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837E7F-B3D6-0143-9F55-B4329971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F80A16-7440-E94B-9CF6-EA3925C2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6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D5D0272-013A-534E-86A8-C2AA7C12D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AD29A0-E3BE-B14A-B7F4-57CC0214D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4764EA-F79C-204E-A81E-43E1DB2EF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EC079-9A1A-5742-BD6C-4FF41E9A9C3A}" type="datetime1">
              <a:rPr lang="fr-CH" smtClean="0"/>
              <a:t>31.03.20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FEE07C-049D-1643-8795-FCC3AAEE7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0B7488-7224-CD43-9230-893E9D5AD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31F53-981A-4E4C-AF69-EBD5CD4D87D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hyperlink" Target="https://www.rts.ch/info/suisse/10194636-des-mai-les-coursiers-a-velo-auront-une-convention-collective-de-travail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931EB4-0602-B74A-8C34-68A8F8418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924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56A7DC"/>
                </a:solidFill>
              </a:rPr>
              <a:t>Le </a:t>
            </a:r>
            <a:r>
              <a:rPr lang="en-US" b="1" dirty="0" err="1">
                <a:solidFill>
                  <a:srgbClr val="56A7DC"/>
                </a:solidFill>
              </a:rPr>
              <a:t>vélo</a:t>
            </a:r>
            <a:r>
              <a:rPr lang="en-US" b="1" dirty="0">
                <a:solidFill>
                  <a:srgbClr val="56A7DC"/>
                </a:solidFill>
              </a:rPr>
              <a:t> </a:t>
            </a:r>
            <a:r>
              <a:rPr lang="en-US" b="1" dirty="0" err="1">
                <a:solidFill>
                  <a:srgbClr val="56A7DC"/>
                </a:solidFill>
              </a:rPr>
              <a:t>dans</a:t>
            </a:r>
            <a:r>
              <a:rPr lang="en-US" b="1" dirty="0">
                <a:solidFill>
                  <a:srgbClr val="56A7DC"/>
                </a:solidFill>
              </a:rPr>
              <a:t> Le dernier </a:t>
            </a:r>
            <a:r>
              <a:rPr lang="en-US" b="1" dirty="0" err="1">
                <a:solidFill>
                  <a:srgbClr val="56A7DC"/>
                </a:solidFill>
              </a:rPr>
              <a:t>kilomètre</a:t>
            </a:r>
            <a:br>
              <a:rPr lang="en-US" b="1" dirty="0">
                <a:solidFill>
                  <a:srgbClr val="56A7DC"/>
                </a:solidFill>
              </a:rPr>
            </a:br>
            <a:r>
              <a:rPr lang="en-US" b="1" dirty="0" err="1">
                <a:solidFill>
                  <a:srgbClr val="56A7DC"/>
                </a:solidFill>
              </a:rPr>
              <a:t>Logistique</a:t>
            </a:r>
            <a:r>
              <a:rPr lang="en-US" b="1" dirty="0">
                <a:solidFill>
                  <a:srgbClr val="56A7DC"/>
                </a:solidFill>
              </a:rPr>
              <a:t> de transport </a:t>
            </a:r>
            <a:r>
              <a:rPr lang="en-US" b="1" dirty="0" err="1">
                <a:solidFill>
                  <a:srgbClr val="56A7DC"/>
                </a:solidFill>
              </a:rPr>
              <a:t>urbaine</a:t>
            </a:r>
            <a:endParaRPr lang="en-US" b="1" dirty="0">
              <a:solidFill>
                <a:srgbClr val="56A7DC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0F742C-B69F-3A45-8E74-96BB658085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62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75AC1-F8DA-E846-B519-9C391EEC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56A7DC"/>
                </a:solidFill>
              </a:rPr>
              <a:t>Pour résumer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6F6027D-1489-C643-A913-7E3A0AF6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10</a:t>
            </a:fld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0A2D9F6-4455-4645-A1C3-90F897E93942}"/>
              </a:ext>
            </a:extLst>
          </p:cNvPr>
          <p:cNvSpPr txBox="1"/>
          <p:nvPr/>
        </p:nvSpPr>
        <p:spPr>
          <a:xfrm>
            <a:off x="838200" y="1495076"/>
            <a:ext cx="107791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logistique de transport existe depuis le début du commerce et du transport de biens. </a:t>
            </a:r>
          </a:p>
          <a:p>
            <a:endParaRPr lang="fr-FR" dirty="0"/>
          </a:p>
          <a:p>
            <a:r>
              <a:rPr lang="fr-FR" b="1" dirty="0"/>
              <a:t>Avec l'explosion des commandes par internet et des impacts importants d'un point de vue de développement durable :</a:t>
            </a:r>
            <a:r>
              <a:rPr lang="fr-FR" dirty="0"/>
              <a:t> elle est maintenant appliquée au dernier kilomètre dans les centres urbains. </a:t>
            </a:r>
          </a:p>
          <a:p>
            <a:endParaRPr lang="fr-FR" dirty="0"/>
          </a:p>
          <a:p>
            <a:r>
              <a:rPr lang="fr-FR" b="1" dirty="0"/>
              <a:t>Le vélo et ses dérivés de la mobilité douce en sont un outil de choix </a:t>
            </a:r>
            <a:r>
              <a:rPr lang="fr-FR" dirty="0"/>
              <a:t>: flexible, rapide, adapté à la circulation des centres urbains.</a:t>
            </a:r>
          </a:p>
          <a:p>
            <a:endParaRPr lang="fr-FR" dirty="0"/>
          </a:p>
          <a:p>
            <a:r>
              <a:rPr lang="fr-FR" b="1" dirty="0"/>
              <a:t>Pour être efficace l'infrastructure de livraison est adaptée : </a:t>
            </a:r>
          </a:p>
          <a:p>
            <a:pPr marL="285750" indent="-285750">
              <a:buFontTx/>
              <a:buChar char="-"/>
            </a:pPr>
            <a:r>
              <a:rPr lang="fr-FR" dirty="0"/>
              <a:t>création de micro-Hubs </a:t>
            </a:r>
          </a:p>
          <a:p>
            <a:pPr marL="285750" indent="-285750">
              <a:buFontTx/>
              <a:buChar char="-"/>
            </a:pPr>
            <a:r>
              <a:rPr lang="fr-FR" dirty="0"/>
              <a:t>livraison multimodale en partenariat avec d'autres modes de transport comme le train et les taxis.</a:t>
            </a:r>
          </a:p>
          <a:p>
            <a:pPr marL="285750" indent="-285750">
              <a:buFontTx/>
              <a:buChar char="-"/>
            </a:pPr>
            <a:r>
              <a:rPr lang="fr-FR" dirty="0"/>
              <a:t>réseau de pistes cyclables</a:t>
            </a:r>
          </a:p>
          <a:p>
            <a:endParaRPr lang="fr-FR" dirty="0"/>
          </a:p>
          <a:p>
            <a:r>
              <a:rPr lang="fr-FR" b="1" dirty="0"/>
              <a:t>Le choix de vélos s’est aussi étoffé </a:t>
            </a:r>
            <a:r>
              <a:rPr lang="fr-FR" dirty="0"/>
              <a:t>pour répondre au volume et poids grandissant, comme les vélos-cargo et remorques électriques.</a:t>
            </a:r>
          </a:p>
          <a:p>
            <a:endParaRPr lang="fr-FR" dirty="0"/>
          </a:p>
          <a:p>
            <a:r>
              <a:rPr lang="fr-FR" b="1" dirty="0"/>
              <a:t>Cet engouement crée une guerre économique </a:t>
            </a:r>
            <a:r>
              <a:rPr lang="fr-FR" dirty="0"/>
              <a:t>dans le domaine de la livraison urbaine, le métier de coursier se professionnalisant et essai d'éviter l'exploitation…</a:t>
            </a:r>
          </a:p>
        </p:txBody>
      </p:sp>
    </p:spTree>
    <p:extLst>
      <p:ext uri="{BB962C8B-B14F-4D97-AF65-F5344CB8AC3E}">
        <p14:creationId xmlns:p14="http://schemas.microsoft.com/office/powerpoint/2010/main" val="28181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0684CD-31F2-7E4A-84F0-00962968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56A7DC"/>
                </a:solidFill>
              </a:rPr>
              <a:t>Ce que nous allons voir aujourd'hui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F4AF69-2DF9-634D-9092-6469132E5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2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49E70FF-6E00-9B4F-9636-9A28D8FE5ABC}"/>
              </a:ext>
            </a:extLst>
          </p:cNvPr>
          <p:cNvSpPr txBox="1"/>
          <p:nvPr/>
        </p:nvSpPr>
        <p:spPr>
          <a:xfrm>
            <a:off x="1126067" y="2253804"/>
            <a:ext cx="99398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800" b="1" dirty="0"/>
              <a:t>Logistique de transport. Du fret mondial au dernier kilomètre. </a:t>
            </a:r>
          </a:p>
          <a:p>
            <a:endParaRPr lang="fr-FR" sz="2800" b="1" dirty="0"/>
          </a:p>
          <a:p>
            <a:pPr marL="285750" indent="-285750">
              <a:buFontTx/>
              <a:buChar char="-"/>
            </a:pPr>
            <a:r>
              <a:rPr lang="fr-FR" sz="2800" b="1" dirty="0"/>
              <a:t>Etude de cas n° 1. Le </a:t>
            </a:r>
            <a:r>
              <a:rPr lang="fr-FR" sz="2800" b="1" dirty="0" err="1"/>
              <a:t>Cully</a:t>
            </a:r>
            <a:r>
              <a:rPr lang="fr-FR" sz="2800" b="1" dirty="0"/>
              <a:t> Jazz Festival – </a:t>
            </a:r>
            <a:r>
              <a:rPr lang="fr-FR" sz="2800" dirty="0"/>
              <a:t>Une logistique à taille humaine.</a:t>
            </a:r>
          </a:p>
          <a:p>
            <a:pPr marL="285750" indent="-285750">
              <a:buFontTx/>
              <a:buChar char="-"/>
            </a:pPr>
            <a:endParaRPr lang="fr-FR" sz="2800" dirty="0"/>
          </a:p>
          <a:p>
            <a:pPr marL="285750" indent="-285750">
              <a:buFontTx/>
              <a:buChar char="-"/>
            </a:pPr>
            <a:r>
              <a:rPr lang="fr-FR" sz="2800" b="1" dirty="0"/>
              <a:t>Etude de cas n° 2. Vélocité Riviera - </a:t>
            </a:r>
            <a:r>
              <a:rPr lang="fr-FR" sz="2800" dirty="0"/>
              <a:t>des </a:t>
            </a:r>
            <a:r>
              <a:rPr lang="fr-FR" sz="2800" dirty="0" err="1"/>
              <a:t>microhubs</a:t>
            </a:r>
            <a:r>
              <a:rPr lang="fr-FR" sz="2800" dirty="0"/>
              <a:t> au service de la santé et du commerce de proximité.</a:t>
            </a:r>
          </a:p>
          <a:p>
            <a:pPr marL="285750" indent="-285750">
              <a:buFontTx/>
              <a:buChar char="-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98704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5622B0-75AA-9046-A448-B03AB1A0E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La logistique de transport de fret mondial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CA4B60-6302-5F4A-BBA5-929F97AB5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http://carfree.fr/images/fret1.png">
            <a:extLst>
              <a:ext uri="{FF2B5EF4-FFF2-40B4-BE49-F238E27FC236}">
                <a16:creationId xmlns:a16="http://schemas.microsoft.com/office/drawing/2014/main" id="{F3CF7F67-A722-5743-A536-D0D869E48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9801" y="1839912"/>
            <a:ext cx="6108700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E9859BA-8B9F-3D42-B315-CE4382E168CA}"/>
              </a:ext>
            </a:extLst>
          </p:cNvPr>
          <p:cNvSpPr txBox="1"/>
          <p:nvPr/>
        </p:nvSpPr>
        <p:spPr>
          <a:xfrm>
            <a:off x="2353456" y="2050546"/>
            <a:ext cx="33877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Echelle Géographique : </a:t>
            </a:r>
          </a:p>
          <a:p>
            <a:r>
              <a:rPr lang="fr-FR" dirty="0"/>
              <a:t>Distance, topographie, frontière.</a:t>
            </a:r>
          </a:p>
        </p:txBody>
      </p:sp>
      <p:pic>
        <p:nvPicPr>
          <p:cNvPr id="1030" name="Picture 6" descr="POWER CARS: The most beautiful passes in the european Alps ...">
            <a:extLst>
              <a:ext uri="{FF2B5EF4-FFF2-40B4-BE49-F238E27FC236}">
                <a16:creationId xmlns:a16="http://schemas.microsoft.com/office/drawing/2014/main" id="{D4D49D22-AC5B-A943-8395-FFD4F14C4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372" y="1505994"/>
            <a:ext cx="1894124" cy="18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8DE37A-0CEE-A246-B77B-79DB2B447530}"/>
              </a:ext>
            </a:extLst>
          </p:cNvPr>
          <p:cNvSpPr/>
          <p:nvPr/>
        </p:nvSpPr>
        <p:spPr>
          <a:xfrm>
            <a:off x="399372" y="3615035"/>
            <a:ext cx="546042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Infrastructure de transport : </a:t>
            </a:r>
          </a:p>
          <a:p>
            <a:r>
              <a:rPr lang="fr-FR" b="1" dirty="0"/>
              <a:t>Hub : </a:t>
            </a:r>
            <a:r>
              <a:rPr lang="fr-FR" dirty="0"/>
              <a:t>point central d'un réseau de transport. </a:t>
            </a:r>
          </a:p>
          <a:p>
            <a:r>
              <a:rPr lang="fr-FR" dirty="0"/>
              <a:t>-&gt; Port, aéroport, gare de tri, gare routière, entrepôt</a:t>
            </a:r>
          </a:p>
          <a:p>
            <a:endParaRPr lang="fr-FR" dirty="0"/>
          </a:p>
          <a:p>
            <a:r>
              <a:rPr lang="fr-FR" sz="2000" b="1" dirty="0"/>
              <a:t>Voie de communication : </a:t>
            </a:r>
            <a:r>
              <a:rPr lang="fr-FR" dirty="0"/>
              <a:t>voie maritime, route aérienne, autoroute, rail, tunnel, réseau de routes urbain</a:t>
            </a:r>
          </a:p>
          <a:p>
            <a:endParaRPr lang="fr-FR" dirty="0"/>
          </a:p>
          <a:p>
            <a:r>
              <a:rPr lang="fr-FR" sz="2000" b="1" dirty="0"/>
              <a:t>Mode de transport : </a:t>
            </a:r>
            <a:r>
              <a:rPr lang="fr-FR" dirty="0"/>
              <a:t>Avion, cargo, camion, camionnette, voiture, scooter, vélo cargo, vélo, pied.</a:t>
            </a:r>
          </a:p>
        </p:txBody>
      </p:sp>
    </p:spTree>
    <p:extLst>
      <p:ext uri="{BB962C8B-B14F-4D97-AF65-F5344CB8AC3E}">
        <p14:creationId xmlns:p14="http://schemas.microsoft.com/office/powerpoint/2010/main" val="971431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B6BC782-7D6E-1341-98E5-12BC07C24739}"/>
              </a:ext>
            </a:extLst>
          </p:cNvPr>
          <p:cNvSpPr/>
          <p:nvPr/>
        </p:nvSpPr>
        <p:spPr>
          <a:xfrm>
            <a:off x="6599064" y="3691467"/>
            <a:ext cx="5123007" cy="269086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6B04C3-8B85-A94C-924A-03754CBD6C87}"/>
              </a:ext>
            </a:extLst>
          </p:cNvPr>
          <p:cNvSpPr/>
          <p:nvPr/>
        </p:nvSpPr>
        <p:spPr>
          <a:xfrm>
            <a:off x="518038" y="2445581"/>
            <a:ext cx="2648496" cy="129167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6E472A-91D3-BC47-BAFB-22A4EDDE3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56A7DC"/>
                </a:solidFill>
              </a:rPr>
              <a:t>La logistique de transport de </a:t>
            </a:r>
            <a:r>
              <a:rPr lang="fr-FR" b="1">
                <a:solidFill>
                  <a:srgbClr val="56A7DC"/>
                </a:solidFill>
              </a:rPr>
              <a:t>fret mondial</a:t>
            </a:r>
            <a:endParaRPr lang="fr-FR" b="1" dirty="0">
              <a:solidFill>
                <a:srgbClr val="56A7DC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E109F4-471F-0940-BCF5-269C3B9666C6}"/>
              </a:ext>
            </a:extLst>
          </p:cNvPr>
          <p:cNvSpPr txBox="1"/>
          <p:nvPr/>
        </p:nvSpPr>
        <p:spPr>
          <a:xfrm>
            <a:off x="2576821" y="2852491"/>
            <a:ext cx="58971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Port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7936FE6-A1F1-EE42-97A6-123DC697DD1B}"/>
              </a:ext>
            </a:extLst>
          </p:cNvPr>
          <p:cNvSpPr txBox="1"/>
          <p:nvPr/>
        </p:nvSpPr>
        <p:spPr>
          <a:xfrm>
            <a:off x="10295859" y="1704363"/>
            <a:ext cx="178125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Rotterdam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6C08E3-B9FA-D344-952E-CFC5DC7CA13B}"/>
              </a:ext>
            </a:extLst>
          </p:cNvPr>
          <p:cNvSpPr txBox="1"/>
          <p:nvPr/>
        </p:nvSpPr>
        <p:spPr>
          <a:xfrm>
            <a:off x="10935716" y="3691467"/>
            <a:ext cx="77136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/>
              <a:t>Suisse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C7664E7-980A-EC47-AFCC-8F333183439E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3166534" y="1965973"/>
            <a:ext cx="7129325" cy="10711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5AC4E64-D555-E643-B103-864497F572FD}"/>
              </a:ext>
            </a:extLst>
          </p:cNvPr>
          <p:cNvCxnSpPr>
            <a:cxnSpLocks/>
            <a:stCxn id="5" idx="2"/>
            <a:endCxn id="33" idx="0"/>
          </p:cNvCxnSpPr>
          <p:nvPr/>
        </p:nvCxnSpPr>
        <p:spPr>
          <a:xfrm flipH="1">
            <a:off x="8834887" y="2227583"/>
            <a:ext cx="2351601" cy="14638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0D91E5E5-D494-9843-AB27-AE86AB16FA9B}"/>
              </a:ext>
            </a:extLst>
          </p:cNvPr>
          <p:cNvSpPr txBox="1"/>
          <p:nvPr/>
        </p:nvSpPr>
        <p:spPr>
          <a:xfrm>
            <a:off x="660400" y="2571275"/>
            <a:ext cx="7216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Usine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A1227A0-68F3-A54D-8DCE-DF81B05980AA}"/>
              </a:ext>
            </a:extLst>
          </p:cNvPr>
          <p:cNvSpPr txBox="1"/>
          <p:nvPr/>
        </p:nvSpPr>
        <p:spPr>
          <a:xfrm>
            <a:off x="518038" y="3367926"/>
            <a:ext cx="72487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/>
              <a:t>Chine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5BEB13A-A591-3B43-9FC3-18C13CB4DC34}"/>
              </a:ext>
            </a:extLst>
          </p:cNvPr>
          <p:cNvCxnSpPr>
            <a:cxnSpLocks/>
            <a:stCxn id="17" idx="3"/>
            <a:endCxn id="4" idx="1"/>
          </p:cNvCxnSpPr>
          <p:nvPr/>
        </p:nvCxnSpPr>
        <p:spPr>
          <a:xfrm>
            <a:off x="1382072" y="2755941"/>
            <a:ext cx="1194749" cy="2812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6CCB1165-DCE9-1E4D-A2A3-E9765EFD5A21}"/>
              </a:ext>
            </a:extLst>
          </p:cNvPr>
          <p:cNvSpPr txBox="1"/>
          <p:nvPr/>
        </p:nvSpPr>
        <p:spPr>
          <a:xfrm>
            <a:off x="1484375" y="2863088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Camion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6A52AFB-E0E5-6F4B-8FD4-C14B7EA5C258}"/>
              </a:ext>
            </a:extLst>
          </p:cNvPr>
          <p:cNvSpPr txBox="1"/>
          <p:nvPr/>
        </p:nvSpPr>
        <p:spPr>
          <a:xfrm>
            <a:off x="5940394" y="2568340"/>
            <a:ext cx="72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Cargo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340909F-69FE-0848-91F9-024B07F8E523}"/>
              </a:ext>
            </a:extLst>
          </p:cNvPr>
          <p:cNvSpPr txBox="1"/>
          <p:nvPr/>
        </p:nvSpPr>
        <p:spPr>
          <a:xfrm>
            <a:off x="10114385" y="2838490"/>
            <a:ext cx="64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Train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4223DDD-0632-B049-AD66-73A7A48488FC}"/>
              </a:ext>
            </a:extLst>
          </p:cNvPr>
          <p:cNvSpPr txBox="1"/>
          <p:nvPr/>
        </p:nvSpPr>
        <p:spPr>
          <a:xfrm>
            <a:off x="8534163" y="3691467"/>
            <a:ext cx="60144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Bâle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CCAD83A-5538-3341-985B-EC2B651F2342}"/>
              </a:ext>
            </a:extLst>
          </p:cNvPr>
          <p:cNvSpPr txBox="1"/>
          <p:nvPr/>
        </p:nvSpPr>
        <p:spPr>
          <a:xfrm>
            <a:off x="6674175" y="4852234"/>
            <a:ext cx="13876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Fournisseurs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F4F862AD-77DC-3444-B959-A98B14AC3A9A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7368019" y="4060799"/>
            <a:ext cx="1471435" cy="7914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7B8956B8-FBB3-4F44-ADEE-53FF760193DF}"/>
              </a:ext>
            </a:extLst>
          </p:cNvPr>
          <p:cNvSpPr txBox="1"/>
          <p:nvPr/>
        </p:nvSpPr>
        <p:spPr>
          <a:xfrm>
            <a:off x="7250999" y="5643669"/>
            <a:ext cx="99020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Magasin</a:t>
            </a: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0F234ECF-0872-2A43-84A0-4B88C63A1409}"/>
              </a:ext>
            </a:extLst>
          </p:cNvPr>
          <p:cNvCxnSpPr>
            <a:cxnSpLocks/>
            <a:stCxn id="37" idx="2"/>
            <a:endCxn id="43" idx="0"/>
          </p:cNvCxnSpPr>
          <p:nvPr/>
        </p:nvCxnSpPr>
        <p:spPr>
          <a:xfrm>
            <a:off x="7368019" y="5221566"/>
            <a:ext cx="378084" cy="4221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8BFDBB42-44C3-1246-B745-0980BBD52420}"/>
              </a:ext>
            </a:extLst>
          </p:cNvPr>
          <p:cNvSpPr txBox="1"/>
          <p:nvPr/>
        </p:nvSpPr>
        <p:spPr>
          <a:xfrm>
            <a:off x="8935050" y="5643669"/>
            <a:ext cx="113249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Chez vous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C2FC044E-F286-1445-A223-030A94E36477}"/>
              </a:ext>
            </a:extLst>
          </p:cNvPr>
          <p:cNvCxnSpPr>
            <a:cxnSpLocks/>
            <a:endCxn id="48" idx="1"/>
          </p:cNvCxnSpPr>
          <p:nvPr/>
        </p:nvCxnSpPr>
        <p:spPr>
          <a:xfrm flipV="1">
            <a:off x="8257903" y="5828335"/>
            <a:ext cx="677147" cy="229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BA9950D2-B44C-2D41-8500-A204691F8F5B}"/>
              </a:ext>
            </a:extLst>
          </p:cNvPr>
          <p:cNvSpPr txBox="1"/>
          <p:nvPr/>
        </p:nvSpPr>
        <p:spPr>
          <a:xfrm>
            <a:off x="8061863" y="4364183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Camion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44565CD-84A9-1240-BA95-8D4C41B57804}"/>
              </a:ext>
            </a:extLst>
          </p:cNvPr>
          <p:cNvSpPr txBox="1"/>
          <p:nvPr/>
        </p:nvSpPr>
        <p:spPr>
          <a:xfrm>
            <a:off x="7571917" y="5222492"/>
            <a:ext cx="139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Camionnette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D9012F86-DD75-F542-88D1-18C9835B98BF}"/>
              </a:ext>
            </a:extLst>
          </p:cNvPr>
          <p:cNvSpPr txBox="1"/>
          <p:nvPr/>
        </p:nvSpPr>
        <p:spPr>
          <a:xfrm>
            <a:off x="8307751" y="577741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Pied</a:t>
            </a:r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799B7ACD-6B2A-994C-83A8-CDD9B9AC85CC}"/>
              </a:ext>
            </a:extLst>
          </p:cNvPr>
          <p:cNvGrpSpPr/>
          <p:nvPr/>
        </p:nvGrpSpPr>
        <p:grpSpPr>
          <a:xfrm>
            <a:off x="7049623" y="5235779"/>
            <a:ext cx="3246236" cy="1543069"/>
            <a:chOff x="7049623" y="5235779"/>
            <a:chExt cx="3246236" cy="1543069"/>
          </a:xfrm>
        </p:grpSpPr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D13A2AFD-4512-2448-9A89-5858464A4FEC}"/>
                </a:ext>
              </a:extLst>
            </p:cNvPr>
            <p:cNvSpPr txBox="1"/>
            <p:nvPr/>
          </p:nvSpPr>
          <p:spPr>
            <a:xfrm>
              <a:off x="7049623" y="5235779"/>
              <a:ext cx="3246236" cy="1516888"/>
            </a:xfrm>
            <a:prstGeom prst="rect">
              <a:avLst/>
            </a:prstGeom>
            <a:noFill/>
            <a:ln w="12065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1C9FA793-D6FA-7147-8656-1843F60DC8EF}"/>
                </a:ext>
              </a:extLst>
            </p:cNvPr>
            <p:cNvSpPr txBox="1"/>
            <p:nvPr/>
          </p:nvSpPr>
          <p:spPr>
            <a:xfrm>
              <a:off x="7673474" y="6409516"/>
              <a:ext cx="1895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7030A0"/>
                  </a:solidFill>
                </a:rPr>
                <a:t>Dernier Kilomètre</a:t>
              </a:r>
            </a:p>
          </p:txBody>
        </p:sp>
      </p:grpSp>
      <p:sp>
        <p:nvSpPr>
          <p:cNvPr id="58" name="Espace réservé du numéro de diapositive 57">
            <a:extLst>
              <a:ext uri="{FF2B5EF4-FFF2-40B4-BE49-F238E27FC236}">
                <a16:creationId xmlns:a16="http://schemas.microsoft.com/office/drawing/2014/main" id="{16BE336F-0049-4C4E-A602-35AC245A7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4</a:t>
            </a:fld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5D7BEA8-B1CD-404A-891F-0CB792564430}"/>
              </a:ext>
            </a:extLst>
          </p:cNvPr>
          <p:cNvSpPr txBox="1"/>
          <p:nvPr/>
        </p:nvSpPr>
        <p:spPr>
          <a:xfrm>
            <a:off x="354399" y="3876133"/>
            <a:ext cx="53338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travail de logistique de transport est d'utiliser la route appropriée pour chaque marchandise : 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Poids, volume, quantité</a:t>
            </a:r>
          </a:p>
          <a:p>
            <a:pPr marL="285750" indent="-285750">
              <a:buFontTx/>
              <a:buChar char="-"/>
            </a:pPr>
            <a:r>
              <a:rPr lang="fr-FR" dirty="0"/>
              <a:t>Emballage - fragilité</a:t>
            </a:r>
          </a:p>
          <a:p>
            <a:pPr marL="285750" indent="-285750">
              <a:buFontTx/>
              <a:buChar char="-"/>
            </a:pPr>
            <a:r>
              <a:rPr lang="fr-FR" dirty="0"/>
              <a:t>Expertise de transport</a:t>
            </a:r>
          </a:p>
          <a:p>
            <a:pPr marL="285750" indent="-285750">
              <a:buFontTx/>
              <a:buChar char="-"/>
            </a:pPr>
            <a:r>
              <a:rPr lang="fr-FR" dirty="0"/>
              <a:t>Suivi, traçabilité.</a:t>
            </a:r>
          </a:p>
          <a:p>
            <a:pPr marL="285750" indent="-285750">
              <a:buFontTx/>
              <a:buChar char="-"/>
            </a:pPr>
            <a:r>
              <a:rPr lang="fr-FR" dirty="0"/>
              <a:t>Vitesse, urgence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259CD1A-0638-2644-AD39-10C6A18C13C4}"/>
              </a:ext>
            </a:extLst>
          </p:cNvPr>
          <p:cNvCxnSpPr>
            <a:stCxn id="4" idx="0"/>
          </p:cNvCxnSpPr>
          <p:nvPr/>
        </p:nvCxnSpPr>
        <p:spPr>
          <a:xfrm flipV="1">
            <a:off x="2871678" y="2310743"/>
            <a:ext cx="294856" cy="541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E42D2090-36AE-FF4D-AE58-D0C03718DCF2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2871678" y="2463143"/>
            <a:ext cx="447256" cy="389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B148E58D-01C4-0F41-8644-82BF26F63BAF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3166534" y="2615543"/>
            <a:ext cx="304800" cy="421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979DB123-BE63-BB46-A218-3C6E11423A80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3166534" y="2767943"/>
            <a:ext cx="457200" cy="269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C5C774D0-583B-2847-B6BC-D3E12F35ED80}"/>
              </a:ext>
            </a:extLst>
          </p:cNvPr>
          <p:cNvCxnSpPr>
            <a:cxnSpLocks/>
          </p:cNvCxnSpPr>
          <p:nvPr/>
        </p:nvCxnSpPr>
        <p:spPr>
          <a:xfrm>
            <a:off x="2876743" y="3232421"/>
            <a:ext cx="701986" cy="124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18CD1C9B-9EEB-8D4D-BBDF-68B26CC03C60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2871678" y="3221823"/>
            <a:ext cx="478639" cy="389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12E6E44E-A1DF-F14E-BC97-2C4E18B6B93A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10600659" y="2227583"/>
            <a:ext cx="585829" cy="123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B139D9F8-5F5F-8A4A-BAAE-A0BAFBCF1F4B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1186488" y="2227583"/>
            <a:ext cx="161358" cy="300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3DA2E89E-03EB-8E44-BBA0-268A829672A3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1186488" y="2227583"/>
            <a:ext cx="385683" cy="183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9A773C17-5D13-A74A-8D3E-C9AE39305DE9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11186488" y="2227583"/>
            <a:ext cx="571145" cy="123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C026BE80-D793-F84B-B411-E4A5542AA566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9886507" y="1628163"/>
            <a:ext cx="409352" cy="337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BD18637F-F912-C347-ABE3-D01489D72D77}"/>
              </a:ext>
            </a:extLst>
          </p:cNvPr>
          <p:cNvCxnSpPr>
            <a:cxnSpLocks/>
          </p:cNvCxnSpPr>
          <p:nvPr/>
        </p:nvCxnSpPr>
        <p:spPr>
          <a:xfrm flipV="1">
            <a:off x="9886507" y="2100811"/>
            <a:ext cx="433276" cy="23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5B27B1B8-3B07-874A-AD09-A7702A4FB78A}"/>
              </a:ext>
            </a:extLst>
          </p:cNvPr>
          <p:cNvCxnSpPr>
            <a:cxnSpLocks/>
          </p:cNvCxnSpPr>
          <p:nvPr/>
        </p:nvCxnSpPr>
        <p:spPr>
          <a:xfrm flipV="1">
            <a:off x="10038907" y="2201125"/>
            <a:ext cx="256952" cy="288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AA6B7A7B-6BC2-2D4C-BD3E-EC2B8FFD7EB5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8681685" y="3279070"/>
            <a:ext cx="153202" cy="412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71004E99-16FF-3D48-92B2-31EA2079E2F1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8834887" y="3281324"/>
            <a:ext cx="151599" cy="410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9C7D5D61-A63D-DB4B-8707-D294B9CAD6D8}"/>
              </a:ext>
            </a:extLst>
          </p:cNvPr>
          <p:cNvCxnSpPr>
            <a:cxnSpLocks/>
          </p:cNvCxnSpPr>
          <p:nvPr/>
        </p:nvCxnSpPr>
        <p:spPr>
          <a:xfrm>
            <a:off x="7355098" y="4478932"/>
            <a:ext cx="12921" cy="373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93AF9BF2-13D9-1A4D-92FA-10C71CA7ABAA}"/>
              </a:ext>
            </a:extLst>
          </p:cNvPr>
          <p:cNvCxnSpPr>
            <a:cxnSpLocks/>
          </p:cNvCxnSpPr>
          <p:nvPr/>
        </p:nvCxnSpPr>
        <p:spPr>
          <a:xfrm>
            <a:off x="8834085" y="4078093"/>
            <a:ext cx="127383" cy="192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F78BD7A2-12F4-954C-A5B3-FD1DB44E4B48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1382072" y="2608460"/>
            <a:ext cx="409352" cy="147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lèche vers la droite 84">
            <a:extLst>
              <a:ext uri="{FF2B5EF4-FFF2-40B4-BE49-F238E27FC236}">
                <a16:creationId xmlns:a16="http://schemas.microsoft.com/office/drawing/2014/main" id="{265D32C1-6175-7F40-AB16-92FC3662FE05}"/>
              </a:ext>
            </a:extLst>
          </p:cNvPr>
          <p:cNvSpPr/>
          <p:nvPr/>
        </p:nvSpPr>
        <p:spPr>
          <a:xfrm>
            <a:off x="3095337" y="5217205"/>
            <a:ext cx="1176713" cy="379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FEBAF618-421A-4E46-870D-09A635E4FE5B}"/>
              </a:ext>
            </a:extLst>
          </p:cNvPr>
          <p:cNvSpPr txBox="1"/>
          <p:nvPr/>
        </p:nvSpPr>
        <p:spPr>
          <a:xfrm>
            <a:off x="4380075" y="5150209"/>
            <a:ext cx="1027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Coûts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CEA058B2-BA6F-9C47-9CD1-70A240088623}"/>
              </a:ext>
            </a:extLst>
          </p:cNvPr>
          <p:cNvSpPr txBox="1"/>
          <p:nvPr/>
        </p:nvSpPr>
        <p:spPr>
          <a:xfrm>
            <a:off x="4630591" y="4705647"/>
            <a:ext cx="136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Economique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CD892428-C079-4749-A4DD-AC9828B7EFD3}"/>
              </a:ext>
            </a:extLst>
          </p:cNvPr>
          <p:cNvSpPr txBox="1"/>
          <p:nvPr/>
        </p:nvSpPr>
        <p:spPr>
          <a:xfrm>
            <a:off x="5488974" y="5266302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Sociaux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75B735BC-2803-AB44-96AE-04D48DE4575C}"/>
              </a:ext>
            </a:extLst>
          </p:cNvPr>
          <p:cNvSpPr txBox="1"/>
          <p:nvPr/>
        </p:nvSpPr>
        <p:spPr>
          <a:xfrm>
            <a:off x="4487636" y="5844446"/>
            <a:ext cx="1651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Environnement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84F089DF-C23D-814A-96FF-310230057B17}"/>
              </a:ext>
            </a:extLst>
          </p:cNvPr>
          <p:cNvSpPr/>
          <p:nvPr/>
        </p:nvSpPr>
        <p:spPr>
          <a:xfrm>
            <a:off x="4288913" y="4478932"/>
            <a:ext cx="2160251" cy="19305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86EDC660-49D0-9F4A-BAC9-F37170A3D8FE}"/>
              </a:ext>
            </a:extLst>
          </p:cNvPr>
          <p:cNvSpPr txBox="1"/>
          <p:nvPr/>
        </p:nvSpPr>
        <p:spPr>
          <a:xfrm>
            <a:off x="479270" y="1554896"/>
            <a:ext cx="57740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Hub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DBB458A2-153A-564C-81C0-66B319DC6D8D}"/>
              </a:ext>
            </a:extLst>
          </p:cNvPr>
          <p:cNvSpPr txBox="1"/>
          <p:nvPr/>
        </p:nvSpPr>
        <p:spPr>
          <a:xfrm>
            <a:off x="1463524" y="1580967"/>
            <a:ext cx="1959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Mode de transport</a:t>
            </a:r>
          </a:p>
        </p:txBody>
      </p: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FF69CDC3-5E02-524C-AA1B-1C9B8A71E24C}"/>
              </a:ext>
            </a:extLst>
          </p:cNvPr>
          <p:cNvCxnSpPr>
            <a:cxnSpLocks/>
          </p:cNvCxnSpPr>
          <p:nvPr/>
        </p:nvCxnSpPr>
        <p:spPr>
          <a:xfrm>
            <a:off x="4429328" y="1918399"/>
            <a:ext cx="693321" cy="34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81E0E6EC-2747-B34F-8C9D-D3E67736F396}"/>
              </a:ext>
            </a:extLst>
          </p:cNvPr>
          <p:cNvSpPr txBox="1"/>
          <p:nvPr/>
        </p:nvSpPr>
        <p:spPr>
          <a:xfrm>
            <a:off x="3647326" y="1516171"/>
            <a:ext cx="2400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Voie de communication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9AB033-D2F2-6542-95E9-25368AE1E322}"/>
              </a:ext>
            </a:extLst>
          </p:cNvPr>
          <p:cNvSpPr/>
          <p:nvPr/>
        </p:nvSpPr>
        <p:spPr>
          <a:xfrm>
            <a:off x="354398" y="1446501"/>
            <a:ext cx="5784459" cy="6064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37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AE39FF4-071D-4341-A131-A813FAB1C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6A7DC"/>
                </a:solidFill>
              </a:rPr>
              <a:t>Le dernier </a:t>
            </a:r>
            <a:r>
              <a:rPr lang="en-US" b="1" dirty="0" err="1">
                <a:solidFill>
                  <a:srgbClr val="56A7DC"/>
                </a:solidFill>
              </a:rPr>
              <a:t>Kilomètre</a:t>
            </a:r>
            <a:endParaRPr lang="en-US" b="1" dirty="0">
              <a:solidFill>
                <a:srgbClr val="56A7DC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28951B-8339-EE47-9800-6F3EDDE07E34}"/>
              </a:ext>
            </a:extLst>
          </p:cNvPr>
          <p:cNvSpPr txBox="1"/>
          <p:nvPr/>
        </p:nvSpPr>
        <p:spPr>
          <a:xfrm>
            <a:off x="426739" y="1489840"/>
            <a:ext cx="986872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dernier kilomètre fait référence au </a:t>
            </a:r>
            <a:r>
              <a:rPr lang="fr-FR" b="1" dirty="0"/>
              <a:t>dernier tronçon de livraison urbaine</a:t>
            </a:r>
            <a:r>
              <a:rPr lang="fr-FR" dirty="0"/>
              <a:t>. C'est-à-dire depuis son entrée en ville jusqu'au destinataire. </a:t>
            </a:r>
          </a:p>
          <a:p>
            <a:endParaRPr lang="fr-FR" dirty="0"/>
          </a:p>
          <a:p>
            <a:r>
              <a:rPr lang="fr-FR" dirty="0"/>
              <a:t>Ce sont habituellement de petites quantités distribuées </a:t>
            </a:r>
          </a:p>
          <a:p>
            <a:r>
              <a:rPr lang="fr-FR" dirty="0"/>
              <a:t>à chaque destinataire final.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b="1" dirty="0"/>
              <a:t>Jusqu'à maintenant </a:t>
            </a:r>
            <a:r>
              <a:rPr lang="fr-FR" dirty="0"/>
              <a:t>ce sont des camions ou des fourgons qui </a:t>
            </a:r>
          </a:p>
          <a:p>
            <a:r>
              <a:rPr lang="fr-FR" b="1" dirty="0"/>
              <a:t>partent du dépôt et qui livrent directement à destination. </a:t>
            </a:r>
          </a:p>
          <a:p>
            <a:endParaRPr lang="fr-FR" dirty="0"/>
          </a:p>
          <a:p>
            <a:r>
              <a:rPr lang="fr-FR" dirty="0"/>
              <a:t>Ils suivent un </a:t>
            </a:r>
            <a:r>
              <a:rPr lang="fr-FR" b="1" dirty="0"/>
              <a:t>itinéraire défini </a:t>
            </a:r>
            <a:r>
              <a:rPr lang="fr-FR" dirty="0"/>
              <a:t>et font des tournées </a:t>
            </a:r>
          </a:p>
          <a:p>
            <a:r>
              <a:rPr lang="fr-FR" dirty="0"/>
              <a:t>de plusieurs heures, voire une journée</a:t>
            </a:r>
          </a:p>
          <a:p>
            <a:r>
              <a:rPr lang="fr-FR" dirty="0"/>
              <a:t>    	Rempli le matin - Vide le soir. </a:t>
            </a:r>
          </a:p>
          <a:p>
            <a:endParaRPr lang="fr-FR" dirty="0"/>
          </a:p>
          <a:p>
            <a:r>
              <a:rPr lang="fr-FR" b="1" dirty="0"/>
              <a:t>Exemples : </a:t>
            </a:r>
            <a:r>
              <a:rPr lang="fr-FR" dirty="0"/>
              <a:t>La poste, DHL, la livraison de légumes, etc.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sz="2000" b="1" dirty="0">
                <a:solidFill>
                  <a:srgbClr val="FF0000"/>
                </a:solidFill>
              </a:rPr>
              <a:t>Le dernier kilomètre est la partie la plus polluante et la plus couteuse de la livraison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11DEFEF-DCFA-8E4E-9523-E1A861AFF0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473" y="5894281"/>
            <a:ext cx="5352559" cy="142925"/>
          </a:xfrm>
          <a:prstGeom prst="rect">
            <a:avLst/>
          </a:prstGeom>
        </p:spPr>
      </p:pic>
      <p:grpSp>
        <p:nvGrpSpPr>
          <p:cNvPr id="46" name="Groupe 45">
            <a:extLst>
              <a:ext uri="{FF2B5EF4-FFF2-40B4-BE49-F238E27FC236}">
                <a16:creationId xmlns:a16="http://schemas.microsoft.com/office/drawing/2014/main" id="{C1E00487-60EF-914B-968C-55192F232521}"/>
              </a:ext>
            </a:extLst>
          </p:cNvPr>
          <p:cNvGrpSpPr/>
          <p:nvPr/>
        </p:nvGrpSpPr>
        <p:grpSpPr>
          <a:xfrm>
            <a:off x="6362702" y="1932312"/>
            <a:ext cx="5488955" cy="3961969"/>
            <a:chOff x="6398806" y="2491536"/>
            <a:chExt cx="5183289" cy="3741337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E0E70E1A-F07C-114E-A392-A56CA4B35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8806" y="2491536"/>
              <a:ext cx="5183289" cy="3741337"/>
            </a:xfrm>
            <a:prstGeom prst="rect">
              <a:avLst/>
            </a:prstGeom>
          </p:spPr>
        </p:pic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0F13ED54-A171-3744-96EE-872AAC46CF9D}"/>
                </a:ext>
              </a:extLst>
            </p:cNvPr>
            <p:cNvSpPr/>
            <p:nvPr/>
          </p:nvSpPr>
          <p:spPr>
            <a:xfrm>
              <a:off x="8150982" y="327307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3341340A-8C8E-144F-9F84-737AAE71E98F}"/>
                </a:ext>
              </a:extLst>
            </p:cNvPr>
            <p:cNvCxnSpPr>
              <a:cxnSpLocks/>
            </p:cNvCxnSpPr>
            <p:nvPr/>
          </p:nvCxnSpPr>
          <p:spPr>
            <a:xfrm>
              <a:off x="8760582" y="3681777"/>
              <a:ext cx="846500" cy="16334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0" name="Picture 2" descr="https://tse2.mm.bing.net/th?id=OIP.CASzjckYrVxOcWW5LTuWXgHaFX&amp;pid=Api">
              <a:extLst>
                <a:ext uri="{FF2B5EF4-FFF2-40B4-BE49-F238E27FC236}">
                  <a16:creationId xmlns:a16="http://schemas.microsoft.com/office/drawing/2014/main" id="{6FB855A5-1D25-BB41-B5B3-EDDA7B6C11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1308" y="4091250"/>
              <a:ext cx="1184657" cy="857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9A765F6B-FFA1-BB42-BE75-6C3F3674406C}"/>
                </a:ext>
              </a:extLst>
            </p:cNvPr>
            <p:cNvSpPr txBox="1"/>
            <p:nvPr/>
          </p:nvSpPr>
          <p:spPr>
            <a:xfrm>
              <a:off x="7379948" y="3826228"/>
              <a:ext cx="1380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Centre de tri</a:t>
              </a:r>
            </a:p>
          </p:txBody>
        </p: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AFF1B276-F4E4-E445-87CB-5CBA6484E445}"/>
                </a:ext>
              </a:extLst>
            </p:cNvPr>
            <p:cNvCxnSpPr>
              <a:cxnSpLocks/>
              <a:endCxn id="12" idx="7"/>
            </p:cNvCxnSpPr>
            <p:nvPr/>
          </p:nvCxnSpPr>
          <p:spPr>
            <a:xfrm flipH="1">
              <a:off x="8671308" y="2491536"/>
              <a:ext cx="570583" cy="87080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8D028146-815F-8F44-8812-8B753A776B88}"/>
                </a:ext>
              </a:extLst>
            </p:cNvPr>
            <p:cNvSpPr txBox="1"/>
            <p:nvPr/>
          </p:nvSpPr>
          <p:spPr>
            <a:xfrm>
              <a:off x="9124751" y="2571256"/>
              <a:ext cx="1970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Transport National</a:t>
              </a:r>
            </a:p>
          </p:txBody>
        </p:sp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854A7A95-6A17-1D40-BA64-64372BF2A849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 flipV="1">
              <a:off x="7495787" y="2940588"/>
              <a:ext cx="744469" cy="42175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0647A5DD-95DC-7443-A492-903F2E32C3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16553" y="3138996"/>
              <a:ext cx="508269" cy="3185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Espace réservé du numéro de diapositive 46">
            <a:extLst>
              <a:ext uri="{FF2B5EF4-FFF2-40B4-BE49-F238E27FC236}">
                <a16:creationId xmlns:a16="http://schemas.microsoft.com/office/drawing/2014/main" id="{C12AC2EC-D590-E847-9E55-5D92DCF8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62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973D86-D324-5849-BA5A-44FFCA912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56A7DC"/>
                </a:solidFill>
              </a:rPr>
              <a:t>La logistique de transport urbain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667BAEE-7887-EB42-968B-FFCA2EF2BA91}"/>
              </a:ext>
            </a:extLst>
          </p:cNvPr>
          <p:cNvSpPr txBox="1"/>
          <p:nvPr/>
        </p:nvSpPr>
        <p:spPr>
          <a:xfrm>
            <a:off x="437314" y="1498663"/>
            <a:ext cx="61357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dirty="0"/>
              <a:t>Chaque mode de transport a ces</a:t>
            </a:r>
          </a:p>
          <a:p>
            <a:r>
              <a:rPr lang="fr-FR" dirty="0"/>
              <a:t>avantages et inconvénients.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Exemple de mode de transport : Le Camion </a:t>
            </a:r>
          </a:p>
          <a:p>
            <a:r>
              <a:rPr lang="fr-FR" b="1" dirty="0"/>
              <a:t>Géographie</a:t>
            </a:r>
            <a:r>
              <a:rPr lang="fr-FR" dirty="0"/>
              <a:t> : Longue distance. &gt; 10 km</a:t>
            </a:r>
          </a:p>
          <a:p>
            <a:pPr marL="285750" indent="-285750">
              <a:buFontTx/>
              <a:buChar char="-"/>
            </a:pPr>
            <a:r>
              <a:rPr lang="fr-FR" dirty="0"/>
              <a:t>Hub : Quai de déchargement, entrepôt</a:t>
            </a:r>
          </a:p>
          <a:p>
            <a:pPr marL="285750" indent="-285750">
              <a:buFontTx/>
              <a:buChar char="-"/>
            </a:pPr>
            <a:r>
              <a:rPr lang="fr-FR" dirty="0"/>
              <a:t>Voie de communication : Autoroute, périphérie de ville.</a:t>
            </a:r>
          </a:p>
          <a:p>
            <a:r>
              <a:rPr lang="fr-FR" b="1" dirty="0"/>
              <a:t>Marchandise : </a:t>
            </a:r>
            <a:r>
              <a:rPr lang="fr-FR" dirty="0"/>
              <a:t>Palette, encombrante et lourde.</a:t>
            </a:r>
          </a:p>
          <a:p>
            <a:endParaRPr lang="fr-FR" dirty="0"/>
          </a:p>
          <a:p>
            <a:r>
              <a:rPr lang="fr-FR" dirty="0">
                <a:sym typeface="Wingdings" pitchFamily="2" charset="2"/>
              </a:rPr>
              <a:t> Efficient pour p</a:t>
            </a:r>
            <a:r>
              <a:rPr lang="fr-FR" dirty="0"/>
              <a:t>eu d'adresses et des gros volumes et poids. </a:t>
            </a:r>
          </a:p>
          <a:p>
            <a:endParaRPr lang="fr-FR" dirty="0"/>
          </a:p>
          <a:p>
            <a:r>
              <a:rPr lang="fr-FR" sz="2000" b="1" dirty="0">
                <a:solidFill>
                  <a:srgbClr val="FF0000"/>
                </a:solidFill>
              </a:rPr>
              <a:t>Limitation en ville</a:t>
            </a:r>
            <a:endParaRPr lang="fr-FR" sz="2000" dirty="0">
              <a:solidFill>
                <a:srgbClr val="FF0000"/>
              </a:solidFill>
            </a:endParaRPr>
          </a:p>
          <a:p>
            <a:r>
              <a:rPr lang="fr-FR" dirty="0"/>
              <a:t>Immobilisation du camion en ville -&gt; Perte de temps et d'argent pour le transporteur. Coût de livraison augmente.</a:t>
            </a:r>
          </a:p>
          <a:p>
            <a:r>
              <a:rPr lang="fr-FR" dirty="0"/>
              <a:t>Pollue et gêne la circulation -&gt; Désagrément pour tout le monde…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82BB4ED-3F59-5A44-AFE0-69AC5E110540}"/>
              </a:ext>
            </a:extLst>
          </p:cNvPr>
          <p:cNvSpPr txBox="1"/>
          <p:nvPr/>
        </p:nvSpPr>
        <p:spPr>
          <a:xfrm>
            <a:off x="6810145" y="1498663"/>
            <a:ext cx="4780722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Avec la montée du nombre de commandes par Internet et des livraisons de paquets à domicile, ce type de transport atteint ses limites. </a:t>
            </a:r>
          </a:p>
          <a:p>
            <a:endParaRPr lang="fr-FR" dirty="0"/>
          </a:p>
          <a:p>
            <a:r>
              <a:rPr lang="fr-FR" dirty="0"/>
              <a:t>Sans compter que les villes veulent de plus en plus bannir les camions et voitures des centres urbains.</a:t>
            </a:r>
          </a:p>
          <a:p>
            <a:endParaRPr lang="fr-FR" dirty="0"/>
          </a:p>
          <a:p>
            <a:r>
              <a:rPr lang="fr-FR" dirty="0"/>
              <a:t>La logistique du transport urbain est donc en train de se modifier !</a:t>
            </a:r>
          </a:p>
        </p:txBody>
      </p:sp>
      <p:pic>
        <p:nvPicPr>
          <p:cNvPr id="3074" name="Picture 2" descr="https://tse2.mm.bing.net/th?id=OIP.cgvZC831VsR3GGyox9Rh6QAAAA&amp;pid=Api">
            <a:extLst>
              <a:ext uri="{FF2B5EF4-FFF2-40B4-BE49-F238E27FC236}">
                <a16:creationId xmlns:a16="http://schemas.microsoft.com/office/drawing/2014/main" id="{638DA7D3-291C-C946-B539-AAB320E2D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4803" y="1511274"/>
            <a:ext cx="2044685" cy="131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CAF39FE-C9EB-5F43-B8FC-7E84870ED1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0747" y="4105630"/>
            <a:ext cx="2697187" cy="271903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A21C210-9BDF-AF4B-85D2-C050AFC55047}"/>
              </a:ext>
            </a:extLst>
          </p:cNvPr>
          <p:cNvSpPr txBox="1"/>
          <p:nvPr/>
        </p:nvSpPr>
        <p:spPr>
          <a:xfrm>
            <a:off x="6810145" y="4584310"/>
            <a:ext cx="2166969" cy="20313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Le </a:t>
            </a:r>
            <a:r>
              <a:rPr lang="fr-FR" b="1" dirty="0" err="1"/>
              <a:t>MicroHub</a:t>
            </a:r>
            <a:endParaRPr lang="fr-FR" b="1" dirty="0"/>
          </a:p>
          <a:p>
            <a:pPr algn="ctr"/>
            <a:endParaRPr lang="fr-FR" b="1" dirty="0"/>
          </a:p>
          <a:p>
            <a:pPr algn="ctr"/>
            <a:r>
              <a:rPr lang="fr-FR" b="1" dirty="0"/>
              <a:t>La </a:t>
            </a:r>
            <a:r>
              <a:rPr lang="fr-FR" b="1" dirty="0" err="1"/>
              <a:t>multimodalité</a:t>
            </a:r>
            <a:r>
              <a:rPr lang="fr-FR" b="1" dirty="0"/>
              <a:t>      (inter)urbaine</a:t>
            </a:r>
          </a:p>
          <a:p>
            <a:pPr algn="ctr"/>
            <a:endParaRPr lang="fr-FR" b="1" dirty="0"/>
          </a:p>
          <a:p>
            <a:pPr algn="ctr"/>
            <a:r>
              <a:rPr lang="fr-FR" b="1" dirty="0"/>
              <a:t>Et le coursier et son vélo cargo !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F7AA0DE5-6D5A-1446-9625-DCF537A2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71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C68BC7-9B81-9C4B-9FCA-39B312DF7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rgbClr val="56A7DC"/>
                </a:solidFill>
              </a:rPr>
              <a:t>MicroHub</a:t>
            </a:r>
            <a:endParaRPr lang="fr-FR" b="1" dirty="0">
              <a:solidFill>
                <a:srgbClr val="56A7DC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92C02EA-F31B-1640-838A-71D8C4BE9D9B}"/>
              </a:ext>
            </a:extLst>
          </p:cNvPr>
          <p:cNvSpPr txBox="1"/>
          <p:nvPr/>
        </p:nvSpPr>
        <p:spPr>
          <a:xfrm>
            <a:off x="381000" y="1622956"/>
            <a:ext cx="5678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MicroHub</a:t>
            </a:r>
            <a:r>
              <a:rPr lang="fr-FR" b="1" dirty="0"/>
              <a:t> : </a:t>
            </a:r>
            <a:endParaRPr lang="fr-FR" dirty="0"/>
          </a:p>
          <a:p>
            <a:r>
              <a:rPr lang="fr-FR" dirty="0"/>
              <a:t>Ce sont donc de nombreux lieux de tri et transit en périphérie et dans les centres urbains. </a:t>
            </a:r>
          </a:p>
          <a:p>
            <a:endParaRPr lang="fr-FR" dirty="0"/>
          </a:p>
          <a:p>
            <a:r>
              <a:rPr lang="fr-FR" b="1" dirty="0"/>
              <a:t>Micro : </a:t>
            </a:r>
            <a:r>
              <a:rPr lang="fr-FR" dirty="0"/>
              <a:t>le hub peut-être très petit ! Voire juste un lieu de rencontre. </a:t>
            </a:r>
          </a:p>
          <a:p>
            <a:endParaRPr lang="fr-FR" dirty="0"/>
          </a:p>
          <a:p>
            <a:r>
              <a:rPr lang="fr-FR" dirty="0"/>
              <a:t>Les marchandises y arrivent par camion, train. Puis seront distribuées par des moyens plus légers adaptés au centre urbain. </a:t>
            </a:r>
          </a:p>
        </p:txBody>
      </p:sp>
      <p:pic>
        <p:nvPicPr>
          <p:cNvPr id="4098" name="Picture 2" descr="PAH - The trailer for postal deliveries | KYBURZ">
            <a:extLst>
              <a:ext uri="{FF2B5EF4-FFF2-40B4-BE49-F238E27FC236}">
                <a16:creationId xmlns:a16="http://schemas.microsoft.com/office/drawing/2014/main" id="{6696F5FC-6BF9-9A45-9633-959C95A00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5487" y="4485278"/>
            <a:ext cx="3115941" cy="211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0C66E17-FCFE-D645-87F4-78DC4386A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66" y="3809999"/>
            <a:ext cx="5283202" cy="28617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11D44A-BDCC-594A-B84D-C58302C524FC}"/>
              </a:ext>
            </a:extLst>
          </p:cNvPr>
          <p:cNvSpPr/>
          <p:nvPr/>
        </p:nvSpPr>
        <p:spPr>
          <a:xfrm>
            <a:off x="6434665" y="1985202"/>
            <a:ext cx="57573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Exemple : </a:t>
            </a:r>
          </a:p>
          <a:p>
            <a:pPr marL="285750" indent="-285750">
              <a:buFontTx/>
              <a:buChar char="-"/>
            </a:pPr>
            <a:r>
              <a:rPr lang="fr-FR" dirty="0"/>
              <a:t>Votre postier et son </a:t>
            </a:r>
            <a:r>
              <a:rPr lang="fr-FR" dirty="0" err="1"/>
              <a:t>kyburz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Multiplication de petits lieux de stockages pour un festival. (Etude de cas n° 1)</a:t>
            </a:r>
          </a:p>
          <a:p>
            <a:pPr marL="285750" indent="-285750">
              <a:buFontTx/>
              <a:buChar char="-"/>
            </a:pPr>
            <a:r>
              <a:rPr lang="fr-FR" dirty="0"/>
              <a:t>La Pharmacie de l'Hôpital de </a:t>
            </a:r>
            <a:r>
              <a:rPr lang="fr-FR" dirty="0" err="1"/>
              <a:t>Rennaz</a:t>
            </a:r>
            <a:r>
              <a:rPr lang="fr-FR" dirty="0"/>
              <a:t>. (Etude de cas n° 2)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9DE31D3-2845-BA4C-A54F-513BB7141968}"/>
              </a:ext>
            </a:extLst>
          </p:cNvPr>
          <p:cNvSpPr txBox="1"/>
          <p:nvPr/>
        </p:nvSpPr>
        <p:spPr>
          <a:xfrm>
            <a:off x="4660900" y="466723"/>
            <a:ext cx="530436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Un </a:t>
            </a:r>
            <a:r>
              <a:rPr lang="fr-FR" dirty="0" err="1"/>
              <a:t>MicroHub</a:t>
            </a:r>
            <a:r>
              <a:rPr lang="fr-FR" dirty="0"/>
              <a:t> peut aussi être un lieu de stockage. </a:t>
            </a:r>
          </a:p>
          <a:p>
            <a:r>
              <a:rPr lang="fr-FR" dirty="0"/>
              <a:t>Le temps de livraison étant de quelques heures, chaque destinataire n'a plus besoin de son propre stock. Gain de place et d'investissement en stock !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486944C1-AA0B-2848-B4FB-749D832F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11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0BC56E5F-5179-5D4E-BA97-9FBF01A74CE2}"/>
              </a:ext>
            </a:extLst>
          </p:cNvPr>
          <p:cNvSpPr/>
          <p:nvPr/>
        </p:nvSpPr>
        <p:spPr>
          <a:xfrm>
            <a:off x="8585200" y="3461146"/>
            <a:ext cx="3503709" cy="125306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5B5C941-E205-9A48-9212-168F5901DD15}"/>
              </a:ext>
            </a:extLst>
          </p:cNvPr>
          <p:cNvSpPr/>
          <p:nvPr/>
        </p:nvSpPr>
        <p:spPr>
          <a:xfrm>
            <a:off x="272134" y="3319018"/>
            <a:ext cx="5198533" cy="125306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C400B85-7A0E-1D4C-A2EA-108A5FC0921C}"/>
              </a:ext>
            </a:extLst>
          </p:cNvPr>
          <p:cNvSpPr/>
          <p:nvPr/>
        </p:nvSpPr>
        <p:spPr>
          <a:xfrm>
            <a:off x="8585200" y="5406532"/>
            <a:ext cx="3503709" cy="125306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29704B-9004-134A-9152-C580358C9D10}"/>
              </a:ext>
            </a:extLst>
          </p:cNvPr>
          <p:cNvSpPr/>
          <p:nvPr/>
        </p:nvSpPr>
        <p:spPr>
          <a:xfrm>
            <a:off x="237066" y="5113862"/>
            <a:ext cx="5198533" cy="125306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75011D6-AA64-9244-A148-A025CDEFC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56A7DC"/>
                </a:solidFill>
              </a:rPr>
              <a:t>Multimodalités</a:t>
            </a:r>
            <a:endParaRPr lang="fr-FR" dirty="0">
              <a:solidFill>
                <a:srgbClr val="56A7DC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1816A8-D52A-4C4E-93D5-E46F8F2FD698}"/>
              </a:ext>
            </a:extLst>
          </p:cNvPr>
          <p:cNvSpPr txBox="1"/>
          <p:nvPr/>
        </p:nvSpPr>
        <p:spPr>
          <a:xfrm>
            <a:off x="787400" y="1521448"/>
            <a:ext cx="36164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</a:t>
            </a:r>
            <a:r>
              <a:rPr lang="fr-FR" dirty="0" err="1"/>
              <a:t>multimodalité</a:t>
            </a:r>
            <a:r>
              <a:rPr lang="fr-FR" dirty="0"/>
              <a:t> est l'utilisation de différents moyens de transport pour atteindre une destination.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195C84FB-5DE9-3C43-A52C-F10CF526F87C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 flipV="1">
            <a:off x="1605138" y="6182263"/>
            <a:ext cx="481793" cy="373209"/>
          </a:xfrm>
          <a:prstGeom prst="line">
            <a:avLst/>
          </a:prstGeom>
          <a:ln w="1238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410DBD31-C05E-A543-8A44-34C998C8D7EB}"/>
              </a:ext>
            </a:extLst>
          </p:cNvPr>
          <p:cNvSpPr txBox="1"/>
          <p:nvPr/>
        </p:nvSpPr>
        <p:spPr>
          <a:xfrm>
            <a:off x="306000" y="6370806"/>
            <a:ext cx="12991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Fournisseur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87B3FB0-1633-2E41-83B2-B9CE21ED9528}"/>
              </a:ext>
            </a:extLst>
          </p:cNvPr>
          <p:cNvSpPr txBox="1"/>
          <p:nvPr/>
        </p:nvSpPr>
        <p:spPr>
          <a:xfrm>
            <a:off x="10518256" y="5799199"/>
            <a:ext cx="13485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Destinataire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B37D460-B6F9-7A4D-986C-FE2FDF470B50}"/>
              </a:ext>
            </a:extLst>
          </p:cNvPr>
          <p:cNvSpPr txBox="1"/>
          <p:nvPr/>
        </p:nvSpPr>
        <p:spPr>
          <a:xfrm>
            <a:off x="2086931" y="5997597"/>
            <a:ext cx="11340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 err="1"/>
              <a:t>MicroHub</a:t>
            </a:r>
            <a:endParaRPr lang="fr-FR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F9E39B1-0672-0B40-B136-ADF9F807F6E2}"/>
              </a:ext>
            </a:extLst>
          </p:cNvPr>
          <p:cNvSpPr txBox="1"/>
          <p:nvPr/>
        </p:nvSpPr>
        <p:spPr>
          <a:xfrm>
            <a:off x="4454609" y="5335351"/>
            <a:ext cx="6405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Gare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89686E0-7CBB-484D-A5E6-94406B24EF43}"/>
              </a:ext>
            </a:extLst>
          </p:cNvPr>
          <p:cNvSpPr txBox="1"/>
          <p:nvPr/>
        </p:nvSpPr>
        <p:spPr>
          <a:xfrm>
            <a:off x="8709757" y="6182263"/>
            <a:ext cx="12096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Gare - Hub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DBBA25F-2705-3743-BED0-03BFB0C72C83}"/>
              </a:ext>
            </a:extLst>
          </p:cNvPr>
          <p:cNvSpPr txBox="1"/>
          <p:nvPr/>
        </p:nvSpPr>
        <p:spPr>
          <a:xfrm>
            <a:off x="9843229" y="5814533"/>
            <a:ext cx="6040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/>
              <a:t>Vélo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B5E1BFA-D163-2848-9904-7FFA216356A4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3220959" y="5520017"/>
            <a:ext cx="1233650" cy="6622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2A4B635-B04A-B842-AD4B-28806863C29F}"/>
              </a:ext>
            </a:extLst>
          </p:cNvPr>
          <p:cNvCxnSpPr>
            <a:cxnSpLocks/>
            <a:stCxn id="16" idx="1"/>
            <a:endCxn id="15" idx="3"/>
          </p:cNvCxnSpPr>
          <p:nvPr/>
        </p:nvCxnSpPr>
        <p:spPr>
          <a:xfrm flipH="1" flipV="1">
            <a:off x="5095169" y="5520017"/>
            <a:ext cx="3614588" cy="8469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392807A3-0815-3743-B2E9-096AA18C639E}"/>
              </a:ext>
            </a:extLst>
          </p:cNvPr>
          <p:cNvCxnSpPr>
            <a:cxnSpLocks/>
            <a:stCxn id="16" idx="3"/>
            <a:endCxn id="8" idx="1"/>
          </p:cNvCxnSpPr>
          <p:nvPr/>
        </p:nvCxnSpPr>
        <p:spPr>
          <a:xfrm flipV="1">
            <a:off x="9919384" y="5983865"/>
            <a:ext cx="598872" cy="38306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A672236A-2569-7B42-B8E2-4A85A5BF06AD}"/>
              </a:ext>
            </a:extLst>
          </p:cNvPr>
          <p:cNvSpPr txBox="1"/>
          <p:nvPr/>
        </p:nvSpPr>
        <p:spPr>
          <a:xfrm>
            <a:off x="6425600" y="5879065"/>
            <a:ext cx="6566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/>
              <a:t>Train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15E3FFB-98AA-5147-A5B7-5FC1660A83BB}"/>
              </a:ext>
            </a:extLst>
          </p:cNvPr>
          <p:cNvSpPr txBox="1"/>
          <p:nvPr/>
        </p:nvSpPr>
        <p:spPr>
          <a:xfrm>
            <a:off x="2974392" y="5433409"/>
            <a:ext cx="120180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/>
              <a:t>Vélo Cargo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88E1E6A-03A7-DF4E-AF47-53E30D95CD65}"/>
              </a:ext>
            </a:extLst>
          </p:cNvPr>
          <p:cNvSpPr txBox="1"/>
          <p:nvPr/>
        </p:nvSpPr>
        <p:spPr>
          <a:xfrm>
            <a:off x="1036725" y="6015755"/>
            <a:ext cx="9108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/>
              <a:t>Camion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A9C2579-38F8-2643-9C53-FEE45D778C4A}"/>
              </a:ext>
            </a:extLst>
          </p:cNvPr>
          <p:cNvSpPr txBox="1"/>
          <p:nvPr/>
        </p:nvSpPr>
        <p:spPr>
          <a:xfrm>
            <a:off x="8565320" y="3098999"/>
            <a:ext cx="136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Petite Ville B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69EA94E8-A00B-CF4E-BAB4-722D120F50F7}"/>
              </a:ext>
            </a:extLst>
          </p:cNvPr>
          <p:cNvSpPr txBox="1"/>
          <p:nvPr/>
        </p:nvSpPr>
        <p:spPr>
          <a:xfrm>
            <a:off x="493027" y="3803278"/>
            <a:ext cx="129913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Fournisseur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DBFAF58-B51D-A547-9BE0-2541AA425352}"/>
              </a:ext>
            </a:extLst>
          </p:cNvPr>
          <p:cNvSpPr txBox="1"/>
          <p:nvPr/>
        </p:nvSpPr>
        <p:spPr>
          <a:xfrm>
            <a:off x="10518256" y="3987944"/>
            <a:ext cx="13485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Destinataire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E000E1D6-6265-6D44-9856-357C62ECCFDA}"/>
              </a:ext>
            </a:extLst>
          </p:cNvPr>
          <p:cNvSpPr txBox="1"/>
          <p:nvPr/>
        </p:nvSpPr>
        <p:spPr>
          <a:xfrm>
            <a:off x="6817491" y="3840806"/>
            <a:ext cx="16023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Dépôt régional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1801A101-1B1E-E942-8F54-18A46E9E698E}"/>
              </a:ext>
            </a:extLst>
          </p:cNvPr>
          <p:cNvCxnSpPr>
            <a:cxnSpLocks/>
            <a:stCxn id="45" idx="3"/>
            <a:endCxn id="47" idx="1"/>
          </p:cNvCxnSpPr>
          <p:nvPr/>
        </p:nvCxnSpPr>
        <p:spPr>
          <a:xfrm>
            <a:off x="1792165" y="3987944"/>
            <a:ext cx="5025326" cy="37528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B0DE6E02-02DC-4848-99B2-EF2B525475E8}"/>
              </a:ext>
            </a:extLst>
          </p:cNvPr>
          <p:cNvCxnSpPr>
            <a:cxnSpLocks/>
            <a:stCxn id="47" idx="3"/>
            <a:endCxn id="46" idx="1"/>
          </p:cNvCxnSpPr>
          <p:nvPr/>
        </p:nvCxnSpPr>
        <p:spPr>
          <a:xfrm>
            <a:off x="8419853" y="4025472"/>
            <a:ext cx="2098403" cy="14713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:a16="http://schemas.microsoft.com/office/drawing/2014/main" id="{784A2A59-7E8C-284A-9ABC-5966ECFA1125}"/>
              </a:ext>
            </a:extLst>
          </p:cNvPr>
          <p:cNvSpPr txBox="1"/>
          <p:nvPr/>
        </p:nvSpPr>
        <p:spPr>
          <a:xfrm>
            <a:off x="3948396" y="3967562"/>
            <a:ext cx="9108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/>
              <a:t>Camion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10E1547-C23C-C945-B1A2-DDCDE5C6E123}"/>
              </a:ext>
            </a:extLst>
          </p:cNvPr>
          <p:cNvSpPr txBox="1"/>
          <p:nvPr/>
        </p:nvSpPr>
        <p:spPr>
          <a:xfrm>
            <a:off x="9028266" y="4052227"/>
            <a:ext cx="86927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b="1" dirty="0"/>
              <a:t>voiture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6E4942CE-7175-0748-B274-2803FEFA8A83}"/>
              </a:ext>
            </a:extLst>
          </p:cNvPr>
          <p:cNvSpPr txBox="1"/>
          <p:nvPr/>
        </p:nvSpPr>
        <p:spPr>
          <a:xfrm>
            <a:off x="272134" y="3003871"/>
            <a:ext cx="152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Grande Ville A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2306970D-A109-C24A-BFCF-68ABDF4A05CA}"/>
              </a:ext>
            </a:extLst>
          </p:cNvPr>
          <p:cNvCxnSpPr>
            <a:cxnSpLocks/>
          </p:cNvCxnSpPr>
          <p:nvPr/>
        </p:nvCxnSpPr>
        <p:spPr>
          <a:xfrm>
            <a:off x="0" y="4890755"/>
            <a:ext cx="12192000" cy="1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:a16="http://schemas.microsoft.com/office/drawing/2014/main" id="{7A3E8EEB-5CA2-B241-A4A7-FAF042A49AA5}"/>
              </a:ext>
            </a:extLst>
          </p:cNvPr>
          <p:cNvSpPr txBox="1"/>
          <p:nvPr/>
        </p:nvSpPr>
        <p:spPr>
          <a:xfrm>
            <a:off x="5990003" y="4888935"/>
            <a:ext cx="22589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Multimodale poussée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0728E082-DEC0-9D42-A7CE-C2CAF452B6BB}"/>
              </a:ext>
            </a:extLst>
          </p:cNvPr>
          <p:cNvSpPr txBox="1"/>
          <p:nvPr/>
        </p:nvSpPr>
        <p:spPr>
          <a:xfrm>
            <a:off x="6278600" y="2882071"/>
            <a:ext cx="13347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b="1" dirty="0"/>
              <a:t>Traditionnel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1E347E60-E88D-F04F-9591-75AE47C52908}"/>
              </a:ext>
            </a:extLst>
          </p:cNvPr>
          <p:cNvSpPr txBox="1"/>
          <p:nvPr/>
        </p:nvSpPr>
        <p:spPr>
          <a:xfrm>
            <a:off x="4773210" y="1064435"/>
            <a:ext cx="589317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Une entreprise de logistique choisira une solution  de transport en fonction de la marchandise, des délais de livraison, du coût, des possibilités sur place (hub, voie)</a:t>
            </a:r>
          </a:p>
          <a:p>
            <a:endParaRPr lang="fr-FR" dirty="0"/>
          </a:p>
          <a:p>
            <a:r>
              <a:rPr lang="fr-FR" dirty="0"/>
              <a:t>Au final, c'est souvent un mélange de  plusieurs possibilités. 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A7C84250-DA59-4F49-BAAC-0DD4CB7BDAFE}"/>
              </a:ext>
            </a:extLst>
          </p:cNvPr>
          <p:cNvSpPr txBox="1"/>
          <p:nvPr/>
        </p:nvSpPr>
        <p:spPr>
          <a:xfrm>
            <a:off x="6094551" y="3250622"/>
            <a:ext cx="1819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Livraison en jours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E8DCDFEE-C901-9D43-8EF6-49D4E7E4CBEB}"/>
              </a:ext>
            </a:extLst>
          </p:cNvPr>
          <p:cNvSpPr txBox="1"/>
          <p:nvPr/>
        </p:nvSpPr>
        <p:spPr>
          <a:xfrm>
            <a:off x="6005905" y="5236950"/>
            <a:ext cx="199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Livraison en heures</a:t>
            </a:r>
          </a:p>
        </p:txBody>
      </p:sp>
      <p:sp>
        <p:nvSpPr>
          <p:cNvPr id="82" name="Espace réservé du numéro de diapositive 81">
            <a:extLst>
              <a:ext uri="{FF2B5EF4-FFF2-40B4-BE49-F238E27FC236}">
                <a16:creationId xmlns:a16="http://schemas.microsoft.com/office/drawing/2014/main" id="{43DEF286-0451-A647-8312-FDB80375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05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5B6B5-4000-FA4F-98AB-5CC02240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56A7DC"/>
                </a:solidFill>
              </a:rPr>
              <a:t>Coûts</a:t>
            </a:r>
            <a:r>
              <a:rPr lang="en-US" b="1" dirty="0">
                <a:solidFill>
                  <a:srgbClr val="56A7DC"/>
                </a:solidFill>
              </a:rPr>
              <a:t> – Guerre </a:t>
            </a:r>
            <a:r>
              <a:rPr lang="en-US" b="1" dirty="0" err="1">
                <a:solidFill>
                  <a:srgbClr val="56A7DC"/>
                </a:solidFill>
              </a:rPr>
              <a:t>économique</a:t>
            </a:r>
            <a:r>
              <a:rPr lang="en-US" b="1" dirty="0">
                <a:solidFill>
                  <a:srgbClr val="56A7DC"/>
                </a:solidFill>
              </a:rPr>
              <a:t> - internet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86CFA6-BA09-0148-8875-07DCD70F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31F53-981A-4E4C-AF69-EBD5CD4D87D0}" type="slidenum">
              <a:rPr lang="en-US" smtClean="0"/>
              <a:t>9</a:t>
            </a:fld>
            <a:endParaRPr lang="en-US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283855F-6CBA-6D4D-9D4E-CE38221C29E7}"/>
              </a:ext>
            </a:extLst>
          </p:cNvPr>
          <p:cNvGrpSpPr/>
          <p:nvPr/>
        </p:nvGrpSpPr>
        <p:grpSpPr>
          <a:xfrm>
            <a:off x="343526" y="1462262"/>
            <a:ext cx="3417757" cy="1036919"/>
            <a:chOff x="838200" y="1647120"/>
            <a:chExt cx="3417757" cy="1036919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557733F-4683-5140-943C-381062AB1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824514"/>
              <a:ext cx="3417757" cy="859525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E8331AF4-8E1C-FF48-9375-4FF4D860F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7530" y="1647120"/>
              <a:ext cx="1379095" cy="354788"/>
            </a:xfrm>
            <a:prstGeom prst="rect">
              <a:avLst/>
            </a:prstGeom>
          </p:spPr>
        </p:pic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42579F3A-C031-A442-987D-3C90070244F0}"/>
              </a:ext>
            </a:extLst>
          </p:cNvPr>
          <p:cNvSpPr txBox="1"/>
          <p:nvPr/>
        </p:nvSpPr>
        <p:spPr>
          <a:xfrm>
            <a:off x="4815245" y="1776483"/>
            <a:ext cx="72253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dernier kilomètre fait parler de lui dans la presse. </a:t>
            </a:r>
          </a:p>
          <a:p>
            <a:endParaRPr lang="fr-FR" dirty="0"/>
          </a:p>
          <a:p>
            <a:r>
              <a:rPr lang="fr-FR" dirty="0"/>
              <a:t>La livraison rapide devient le </a:t>
            </a:r>
            <a:r>
              <a:rPr lang="fr-FR" dirty="0" err="1"/>
              <a:t>coeur</a:t>
            </a:r>
            <a:r>
              <a:rPr lang="fr-FR" dirty="0"/>
              <a:t> d'une guerre économique féroce. </a:t>
            </a:r>
          </a:p>
          <a:p>
            <a:r>
              <a:rPr lang="fr-FR" dirty="0"/>
              <a:t>Amazon, La Poste, </a:t>
            </a:r>
            <a:r>
              <a:rPr lang="fr-FR" dirty="0" err="1"/>
              <a:t>Zalando</a:t>
            </a:r>
            <a:r>
              <a:rPr lang="fr-FR" dirty="0"/>
              <a:t>, </a:t>
            </a:r>
            <a:r>
              <a:rPr lang="fr-FR" dirty="0" err="1"/>
              <a:t>Galaxus</a:t>
            </a:r>
            <a:r>
              <a:rPr lang="fr-FR" dirty="0"/>
              <a:t> (Migros),… </a:t>
            </a:r>
          </a:p>
          <a:p>
            <a:endParaRPr lang="fr-FR" dirty="0"/>
          </a:p>
          <a:p>
            <a:r>
              <a:rPr lang="fr-FR" dirty="0"/>
              <a:t>Ainsi qu'une multiplication des entreprises de livraison à vélo : Uber </a:t>
            </a:r>
            <a:r>
              <a:rPr lang="fr-FR" dirty="0" err="1"/>
              <a:t>Eats</a:t>
            </a:r>
            <a:r>
              <a:rPr lang="fr-FR" dirty="0"/>
              <a:t>, </a:t>
            </a:r>
            <a:r>
              <a:rPr lang="fr-FR" dirty="0" err="1"/>
              <a:t>Notime</a:t>
            </a:r>
            <a:r>
              <a:rPr lang="fr-FR" dirty="0"/>
              <a:t>, Vélocité, La </a:t>
            </a:r>
            <a:r>
              <a:rPr lang="fr-FR" dirty="0" err="1"/>
              <a:t>Vélopostale</a:t>
            </a:r>
            <a:r>
              <a:rPr lang="fr-FR" dirty="0"/>
              <a:t>, </a:t>
            </a:r>
            <a:r>
              <a:rPr lang="fr-FR" dirty="0" err="1"/>
              <a:t>Krick</a:t>
            </a:r>
            <a:r>
              <a:rPr lang="fr-FR" dirty="0"/>
              <a:t>, et beaucoup d'autres…</a:t>
            </a:r>
          </a:p>
          <a:p>
            <a:endParaRPr lang="fr-FR" dirty="0"/>
          </a:p>
          <a:p>
            <a:r>
              <a:rPr lang="fr-FR" dirty="0"/>
              <a:t>Les grands groupes se battent pour obtenir des parts de marché et faire baisser les temps et les coûts de livraison. </a:t>
            </a:r>
          </a:p>
          <a:p>
            <a:endParaRPr lang="fr-FR" dirty="0"/>
          </a:p>
          <a:p>
            <a:r>
              <a:rPr lang="fr-FR" dirty="0"/>
              <a:t>On oublie parfois que la livraison à un coût, ainsi que ce sont des femmes et des hommes qui pédalent pour la rendre possible.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54F6A8A-9863-4348-B35F-20CF00278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86" y="2566202"/>
            <a:ext cx="3653852" cy="947933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E5A20FAA-425B-3C48-A475-65E39919CA53}"/>
              </a:ext>
            </a:extLst>
          </p:cNvPr>
          <p:cNvGrpSpPr/>
          <p:nvPr/>
        </p:nvGrpSpPr>
        <p:grpSpPr>
          <a:xfrm>
            <a:off x="448456" y="4444985"/>
            <a:ext cx="3673527" cy="747231"/>
            <a:chOff x="878485" y="3663800"/>
            <a:chExt cx="3673527" cy="747231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D4558473-3269-AA46-8E7C-688AF36B9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8485" y="3873629"/>
              <a:ext cx="3673527" cy="537402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D929F44D-882C-8F46-84E5-B550DC1EC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8160" y="3663800"/>
              <a:ext cx="705788" cy="209829"/>
            </a:xfrm>
            <a:prstGeom prst="rect">
              <a:avLst/>
            </a:prstGeom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0F8ADB7-E94E-3D45-9320-84AE9C62C7BB}"/>
              </a:ext>
            </a:extLst>
          </p:cNvPr>
          <p:cNvGrpSpPr/>
          <p:nvPr/>
        </p:nvGrpSpPr>
        <p:grpSpPr>
          <a:xfrm>
            <a:off x="278256" y="5555598"/>
            <a:ext cx="5847413" cy="772763"/>
            <a:chOff x="398801" y="5256656"/>
            <a:chExt cx="5847413" cy="772763"/>
          </a:xfrm>
        </p:grpSpPr>
        <p:sp>
          <p:nvSpPr>
            <p:cNvPr id="13" name="Rectangle 12">
              <a:hlinkClick r:id="rId7"/>
              <a:extLst>
                <a:ext uri="{FF2B5EF4-FFF2-40B4-BE49-F238E27FC236}">
                  <a16:creationId xmlns:a16="http://schemas.microsoft.com/office/drawing/2014/main" id="{35037C07-E95C-2741-8606-96845C5915C1}"/>
                </a:ext>
              </a:extLst>
            </p:cNvPr>
            <p:cNvSpPr/>
            <p:nvPr/>
          </p:nvSpPr>
          <p:spPr>
            <a:xfrm>
              <a:off x="398801" y="5660087"/>
              <a:ext cx="58474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>
                  <a:hlinkClick r:id="rId7"/>
                </a:rPr>
                <a:t>Cliquez ici pour le liens vers l'articles de la RTS</a:t>
              </a:r>
              <a:endParaRPr lang="fr-FR" dirty="0"/>
            </a:p>
          </p:txBody>
        </p: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28951CFF-4CBF-1D4B-9037-C256E6D9B147}"/>
                </a:ext>
              </a:extLst>
            </p:cNvPr>
            <p:cNvGrpSpPr/>
            <p:nvPr/>
          </p:nvGrpSpPr>
          <p:grpSpPr>
            <a:xfrm>
              <a:off x="548447" y="5256656"/>
              <a:ext cx="4107216" cy="472684"/>
              <a:chOff x="493426" y="4845081"/>
              <a:chExt cx="3653852" cy="420508"/>
            </a:xfrm>
          </p:grpSpPr>
          <p:pic>
            <p:nvPicPr>
              <p:cNvPr id="27" name="Image 26">
                <a:extLst>
                  <a:ext uri="{FF2B5EF4-FFF2-40B4-BE49-F238E27FC236}">
                    <a16:creationId xmlns:a16="http://schemas.microsoft.com/office/drawing/2014/main" id="{0A7A9361-AE10-7447-9C79-3A372DFABC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3426" y="4845081"/>
                <a:ext cx="2958059" cy="420508"/>
              </a:xfrm>
              <a:prstGeom prst="rect">
                <a:avLst/>
              </a:prstGeom>
            </p:spPr>
          </p:pic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4CCF2A76-E086-8745-B2D2-CC17CC779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91569" y="4845081"/>
                <a:ext cx="555709" cy="388996"/>
              </a:xfrm>
              <a:prstGeom prst="rect">
                <a:avLst/>
              </a:prstGeom>
            </p:spPr>
          </p:pic>
        </p:grpSp>
      </p:grpSp>
      <p:pic>
        <p:nvPicPr>
          <p:cNvPr id="33" name="Image 32">
            <a:extLst>
              <a:ext uri="{FF2B5EF4-FFF2-40B4-BE49-F238E27FC236}">
                <a16:creationId xmlns:a16="http://schemas.microsoft.com/office/drawing/2014/main" id="{EE2391C7-3F5C-944C-96B1-F8C29DD3F6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791" y="3569305"/>
            <a:ext cx="3317512" cy="79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91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1136</Words>
  <Application>Microsoft Macintosh PowerPoint</Application>
  <PresentationFormat>Grand écran</PresentationFormat>
  <Paragraphs>189</Paragraphs>
  <Slides>10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Thème Office</vt:lpstr>
      <vt:lpstr>Le vélo dans Le dernier kilomètre Logistique de transport urbaine</vt:lpstr>
      <vt:lpstr>Ce que nous allons voir aujourd'hui</vt:lpstr>
      <vt:lpstr>La logistique de transport de fret mondial</vt:lpstr>
      <vt:lpstr>La logistique de transport de fret mondial</vt:lpstr>
      <vt:lpstr>Le dernier Kilomètre</vt:lpstr>
      <vt:lpstr>La logistique de transport urbain</vt:lpstr>
      <vt:lpstr>MicroHub</vt:lpstr>
      <vt:lpstr>Multimodalités</vt:lpstr>
      <vt:lpstr>Coûts – Guerre économique - internet</vt:lpstr>
      <vt:lpstr>Pour résumer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CB</dc:creator>
  <cp:lastModifiedBy>CB</cp:lastModifiedBy>
  <cp:revision>161</cp:revision>
  <dcterms:created xsi:type="dcterms:W3CDTF">2020-03-27T07:24:22Z</dcterms:created>
  <dcterms:modified xsi:type="dcterms:W3CDTF">2020-03-31T16:09:02Z</dcterms:modified>
</cp:coreProperties>
</file>